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19" r:id="rId1"/>
  </p:sldMasterIdLst>
  <p:notesMasterIdLst>
    <p:notesMasterId r:id="rId37"/>
  </p:notesMasterIdLst>
  <p:sldIdLst>
    <p:sldId id="256" r:id="rId2"/>
    <p:sldId id="269" r:id="rId3"/>
    <p:sldId id="310" r:id="rId4"/>
    <p:sldId id="309" r:id="rId5"/>
    <p:sldId id="308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7" r:id="rId17"/>
    <p:sldId id="286" r:id="rId18"/>
    <p:sldId id="285" r:id="rId19"/>
    <p:sldId id="288" r:id="rId20"/>
    <p:sldId id="289" r:id="rId21"/>
    <p:sldId id="290" r:id="rId22"/>
    <p:sldId id="291" r:id="rId23"/>
    <p:sldId id="292" r:id="rId24"/>
    <p:sldId id="293" r:id="rId25"/>
    <p:sldId id="294" r:id="rId26"/>
    <p:sldId id="296" r:id="rId27"/>
    <p:sldId id="299" r:id="rId28"/>
    <p:sldId id="300" r:id="rId29"/>
    <p:sldId id="301" r:id="rId30"/>
    <p:sldId id="302" r:id="rId31"/>
    <p:sldId id="303" r:id="rId32"/>
    <p:sldId id="304" r:id="rId33"/>
    <p:sldId id="305" r:id="rId34"/>
    <p:sldId id="306" r:id="rId35"/>
    <p:sldId id="307" r:id="rId3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5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:hp="http://schemas.haansoft.com/office/presentation/8.0" xmlns:dsp="http://schemas.microsoft.com/office/drawing/2008/diagram" xmlns:dgm="http://schemas.openxmlformats.org/drawingml/2006/diagram" xmlns:c="http://schemas.openxmlformats.org/drawingml/2006/chart" xmlns="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>
    <p:restoredLeft sz="12579"/>
    <p:restoredTop sz="90000"/>
  </p:normalViewPr>
  <p:slideViewPr>
    <p:cSldViewPr snapToGrid="0" snapToObjects="1">
      <p:cViewPr varScale="1">
        <p:scale>
          <a:sx n="143" d="100"/>
          <a:sy n="143" d="100"/>
        </p:scale>
        <p:origin x="1170" y="120"/>
      </p:cViewPr>
      <p:guideLst>
        <p:guide orient="horz" pos="2155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YEYOON CHOI" userId="73a53fdf55d74f04" providerId="LiveId" clId="{D6B0EBF3-8C6A-441E-9387-9D436A09DF58}"/>
    <pc:docChg chg="modSld">
      <pc:chgData name="HYEYOON CHOI" userId="73a53fdf55d74f04" providerId="LiveId" clId="{D6B0EBF3-8C6A-441E-9387-9D436A09DF58}" dt="2026-08-26T13:57:23.854" v="244" actId="20577"/>
      <pc:docMkLst>
        <pc:docMk/>
      </pc:docMkLst>
      <pc:sldChg chg="modSp mod">
        <pc:chgData name="HYEYOON CHOI" userId="73a53fdf55d74f04" providerId="LiveId" clId="{D6B0EBF3-8C6A-441E-9387-9D436A09DF58}" dt="2026-08-26T13:57:23.854" v="244" actId="20577"/>
        <pc:sldMkLst>
          <pc:docMk/>
          <pc:sldMk cId="0" sldId="256"/>
        </pc:sldMkLst>
        <pc:spChg chg="mod">
          <ac:chgData name="HYEYOON CHOI" userId="73a53fdf55d74f04" providerId="LiveId" clId="{D6B0EBF3-8C6A-441E-9387-9D436A09DF58}" dt="2026-08-26T13:57:23.854" v="244" actId="20577"/>
          <ac:spMkLst>
            <pc:docMk/>
            <pc:sldMk cId="0" sldId="256"/>
            <ac:spMk id="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E2B2BC9D-A816-4D0A-858B-1D023B3A8ACA}" type="datetime1">
              <a:rPr lang="ko-KR" altLang="en-US"/>
              <a:pPr lvl="0">
                <a:defRPr/>
              </a:pPr>
              <a:t>2026-08-30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9F4262C-968C-4EE9-8164-CE16364706B3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A68B7-6E2B-866A-5720-27AFAFDDA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>
            <a:extLst>
              <a:ext uri="{FF2B5EF4-FFF2-40B4-BE49-F238E27FC236}">
                <a16:creationId xmlns:a16="http://schemas.microsoft.com/office/drawing/2014/main" id="{3B6C606B-A8AB-B94E-07B1-95EEFFAB8C0F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>
            <a:extLst>
              <a:ext uri="{FF2B5EF4-FFF2-40B4-BE49-F238E27FC236}">
                <a16:creationId xmlns:a16="http://schemas.microsoft.com/office/drawing/2014/main" id="{B6ED85A9-7576-230E-D4A2-7FF7B6E6F8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>
            <a:extLst>
              <a:ext uri="{FF2B5EF4-FFF2-40B4-BE49-F238E27FC236}">
                <a16:creationId xmlns:a16="http://schemas.microsoft.com/office/drawing/2014/main" id="{FE54D7CA-8B68-89EE-72A2-F3CAFEFA3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3967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399" y="2130425"/>
            <a:ext cx="10363198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799" y="3886200"/>
            <a:ext cx="853439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130E-E3B8-4EBE-931F-81B26B8448AA}" type="datetime1">
              <a:rPr lang="ko-KR" altLang="en-US" smtClean="0"/>
              <a:pPr/>
              <a:t>2026-08-30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C6A38-4290-41DD-B95C-4155372FD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0" y="2130425"/>
            <a:ext cx="12192000" cy="1470025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48888-F454-4AD2-BA62-3AF29D9807C0}" type="datetime1">
              <a:rPr lang="ko-KR" altLang="en-US" smtClean="0"/>
              <a:pPr/>
              <a:t>2026-08-30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599" y="274638"/>
            <a:ext cx="1097279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4"/>
          </p:nvPr>
        </p:nvSpPr>
        <p:spPr>
          <a:xfrm>
            <a:off x="2857477" y="2214563"/>
            <a:ext cx="6477021" cy="321468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ko-KR" altLang="en-US"/>
              <a:t>첫째 목차</a:t>
            </a:r>
          </a:p>
          <a:p>
            <a:pPr lvl="0"/>
            <a:r>
              <a:rPr lang="ko-KR" altLang="en-US"/>
              <a:t>둘째 목차</a:t>
            </a:r>
          </a:p>
          <a:p>
            <a:pPr lvl="0"/>
            <a:r>
              <a:rPr lang="ko-KR" altLang="en-US"/>
              <a:t>셋째 목차</a:t>
            </a:r>
          </a:p>
          <a:p>
            <a:pPr lvl="0"/>
            <a:r>
              <a:rPr lang="ko-KR" altLang="en-US"/>
              <a:t>넷째 목차</a:t>
            </a:r>
          </a:p>
          <a:p>
            <a:pPr lvl="0"/>
            <a:r>
              <a:rPr lang="ko-KR" altLang="en-US"/>
              <a:t>다섯째 목차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EC12-A4C9-4837-AF94-AD867782C04C}" type="datetime1">
              <a:rPr lang="ko-KR" altLang="en-US" smtClean="0"/>
              <a:pPr/>
              <a:t>2026-08-30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199" y="274638"/>
            <a:ext cx="2743199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599" y="274638"/>
            <a:ext cx="8026399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84A3-4F29-4053-ACFD-1BAF2D3F140C}" type="datetime1">
              <a:rPr lang="ko-KR" altLang="en-US" smtClean="0"/>
              <a:pPr/>
              <a:t>2026-08-30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836A-82A3-4C8B-9D31-CD724F3673ED}" type="datetime1">
              <a:rPr lang="ko-KR" altLang="en-US" smtClean="0"/>
              <a:pPr/>
              <a:t>2026-08-30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BAF6-36D0-4DD8-B695-D4C1B37E35D6}" type="datetime1">
              <a:rPr lang="ko-KR" altLang="en-US" smtClean="0"/>
              <a:pPr/>
              <a:t>2026-08-30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3" y="4406900"/>
            <a:ext cx="1036319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3" y="2906713"/>
            <a:ext cx="103631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8D28-603B-4EFC-80F8-17E5E9107035}" type="datetime1">
              <a:rPr lang="ko-KR" altLang="en-US" smtClean="0"/>
              <a:pPr/>
              <a:t>2026-08-30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A1F4E-0809-4239-8034-C38E431DAF92}" type="datetime1">
              <a:rPr lang="ko-KR" altLang="en-US" smtClean="0"/>
              <a:pPr/>
              <a:t>2026-08-30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A496-7307-4E8B-88DE-CB97B48BAB6F}" type="datetime1">
              <a:rPr lang="ko-KR" altLang="en-US" smtClean="0"/>
              <a:pPr/>
              <a:t>2026-08-30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표 개체 틀 2"/>
          <p:cNvSpPr>
            <a:spLocks noGrp="1"/>
          </p:cNvSpPr>
          <p:nvPr>
            <p:ph type="tbl" sz="quarter" idx="13"/>
          </p:nvPr>
        </p:nvSpPr>
        <p:spPr>
          <a:xfrm>
            <a:off x="608037" y="1643063"/>
            <a:ext cx="10972798" cy="45252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ko-KR" altLang="en-US"/>
              <a:t>표를 추가하려면 아이콘을 클릭하십시오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1E90-850C-410B-8B89-8394F580CFDA}" type="datetime1">
              <a:rPr lang="ko-KR" altLang="en-US" smtClean="0"/>
              <a:pPr/>
              <a:t>2026-08-30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09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08037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6036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2026-08-30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6" y="4800600"/>
            <a:ext cx="731519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6" y="612775"/>
            <a:ext cx="731519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6" y="5367338"/>
            <a:ext cx="731519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2026-08-30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599" y="274638"/>
            <a:ext cx="109727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599" y="1600200"/>
            <a:ext cx="1097279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2D86A-5F52-4165-8473-F1B836277586}" type="datetime1">
              <a:rPr lang="ko-KR" altLang="en-US" smtClean="0"/>
              <a:pPr/>
              <a:t>2026-08-30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599" y="6356350"/>
            <a:ext cx="386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0" eaLnBrk="1" latinLnBrk="1" hangingPunct="1">
        <a:defRPr>
          <a:solidFill>
            <a:schemeClr val="tx2"/>
          </a:solidFill>
        </a:defRPr>
      </a:lvl2pPr>
      <a:lvl3pPr rtl="0" eaLnBrk="1" latinLnBrk="1" hangingPunct="1">
        <a:defRPr>
          <a:solidFill>
            <a:schemeClr val="tx2"/>
          </a:solidFill>
        </a:defRPr>
      </a:lvl3pPr>
      <a:lvl4pPr rtl="0" eaLnBrk="1" latinLnBrk="1" hangingPunct="1">
        <a:defRPr>
          <a:solidFill>
            <a:schemeClr val="tx2"/>
          </a:solidFill>
        </a:defRPr>
      </a:lvl4pPr>
      <a:lvl5pPr rtl="0" eaLnBrk="1" latinLnBrk="1" hangingPunct="1">
        <a:defRPr>
          <a:solidFill>
            <a:schemeClr val="tx2"/>
          </a:solidFill>
        </a:defRPr>
      </a:lvl5pPr>
      <a:lvl6pPr rtl="0" eaLnBrk="1" latinLnBrk="1" hangingPunct="1">
        <a:defRPr>
          <a:solidFill>
            <a:schemeClr val="tx2"/>
          </a:solidFill>
        </a:defRPr>
      </a:lvl6pPr>
      <a:lvl7pPr rtl="0" eaLnBrk="1" latinLnBrk="1" hangingPunct="1">
        <a:defRPr>
          <a:solidFill>
            <a:schemeClr val="tx2"/>
          </a:solidFill>
        </a:defRPr>
      </a:lvl7pPr>
      <a:lvl8pPr rtl="0" eaLnBrk="1" latinLnBrk="1" hangingPunct="1">
        <a:defRPr>
          <a:solidFill>
            <a:schemeClr val="tx2"/>
          </a:solidFill>
        </a:defRPr>
      </a:lvl8pPr>
      <a:lvl9pPr rtl="0"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t0Q2otsqC4I?start=690&amp;feature=oembed" TargetMode="Externa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a5HBgWPiZy8?start=60&amp;feature=oembed" TargetMode="Externa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DaFRheiGED0?feature=oembed" TargetMode="Externa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gcQVMhL-PgY?feature=oembed" TargetMode="Externa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https://www.youtube.com/embed/LrM_Y39Gmhk?feature=oembed" TargetMode="External"/><Relationship Id="rId1" Type="http://schemas.openxmlformats.org/officeDocument/2006/relationships/video" Target="https://www.youtube.com/embed/b3PgiqUc1Cs?start=80&amp;feature=oembed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https://www.youtube.com/embed/6dhMhtliO4Q?start=57&amp;feature=oembed" TargetMode="External"/><Relationship Id="rId1" Type="http://schemas.openxmlformats.org/officeDocument/2006/relationships/video" Target="https://www.youtube.com/embed/b3PgiqUc1Cs?start=80&amp;feature=oembed" TargetMode="External"/><Relationship Id="rId6" Type="http://schemas.openxmlformats.org/officeDocument/2006/relationships/image" Target="../media/image5.jpeg"/><Relationship Id="rId5" Type="http://schemas.openxmlformats.org/officeDocument/2006/relationships/image" Target="../media/image3.jpe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https://www.youtube.com/embed/b3PgiqUc1Cs?start=80&amp;feature=oembed" TargetMode="External"/><Relationship Id="rId1" Type="http://schemas.openxmlformats.org/officeDocument/2006/relationships/video" Target="https://www.youtube.com/embed/7fQ32LJths8?start=33&amp;feature=oembed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6.jpe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https://www.youtube.com/embed/LrM_Y39Gmhk?feature=oembed" TargetMode="External"/><Relationship Id="rId1" Type="http://schemas.openxmlformats.org/officeDocument/2006/relationships/video" Target="https://www.youtube.com/embed/b3PgiqUc1Cs?start=80&amp;feature=oembed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https://www.youtube.com/embed/6dhMhtliO4Q?start=57&amp;feature=oembed" TargetMode="External"/><Relationship Id="rId1" Type="http://schemas.openxmlformats.org/officeDocument/2006/relationships/video" Target="https://www.youtube.com/embed/b3PgiqUc1Cs?start=80&amp;feature=oembed" TargetMode="External"/><Relationship Id="rId6" Type="http://schemas.openxmlformats.org/officeDocument/2006/relationships/image" Target="../media/image5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https://www.youtube.com/embed/b3PgiqUc1Cs?start=80&amp;feature=oembed" TargetMode="External"/><Relationship Id="rId1" Type="http://schemas.openxmlformats.org/officeDocument/2006/relationships/video" Target="https://www.youtube.com/embed/7fQ32LJths8?start=33&amp;feature=oembed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6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b3PgiqUc1Cs?start=80&amp;feature=oembed" TargetMode="Externa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43742" y="1788473"/>
            <a:ext cx="82194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7000" dirty="0">
                <a:latin typeface="HY헤드라인M"/>
                <a:ea typeface="HY헤드라인M"/>
              </a:rPr>
              <a:t>음악이 우리의</a:t>
            </a:r>
            <a:endParaRPr lang="en-US" altLang="ko-KR" sz="7000" dirty="0">
              <a:latin typeface="HY헤드라인M"/>
              <a:ea typeface="HY헤드라인M"/>
            </a:endParaRPr>
          </a:p>
          <a:p>
            <a:pPr algn="ctr">
              <a:defRPr/>
            </a:pPr>
            <a:r>
              <a:rPr lang="ko-KR" altLang="en-US" sz="7000" dirty="0">
                <a:latin typeface="HY헤드라인M"/>
                <a:ea typeface="HY헤드라인M"/>
              </a:rPr>
              <a:t>판단에 미치는 영향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67542" y="4570886"/>
            <a:ext cx="8393959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2600" dirty="0"/>
              <a:t>[</a:t>
            </a:r>
            <a:r>
              <a:rPr lang="ko-KR" altLang="en-US" sz="2600" dirty="0"/>
              <a:t>음악</a:t>
            </a:r>
            <a:r>
              <a:rPr lang="en-US" altLang="ko-KR" sz="2600" dirty="0"/>
              <a:t>]</a:t>
            </a:r>
            <a:r>
              <a:rPr lang="ko-KR" altLang="en-US" sz="2600" dirty="0"/>
              <a:t> 중학교 </a:t>
            </a:r>
            <a:endParaRPr lang="en-US" altLang="ko-KR" sz="2600" dirty="0"/>
          </a:p>
          <a:p>
            <a:pPr>
              <a:defRPr/>
            </a:pPr>
            <a:r>
              <a:rPr lang="en-US" altLang="ko-KR" sz="2600" dirty="0"/>
              <a:t>[9</a:t>
            </a:r>
            <a:r>
              <a:rPr lang="ko-KR" altLang="en-US" sz="2600" dirty="0"/>
              <a:t>음</a:t>
            </a:r>
            <a:r>
              <a:rPr lang="en-US" altLang="ko-KR" sz="2600" dirty="0"/>
              <a:t>02-01]</a:t>
            </a:r>
            <a:r>
              <a:rPr lang="ko-KR" altLang="en-US" sz="2600" dirty="0"/>
              <a:t> 음악을 듣고 다양한 음악 요소에 집중하여 분석한다</a:t>
            </a:r>
            <a:r>
              <a:rPr lang="en-US" altLang="ko-KR" sz="2600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0157C-6D6C-34F1-4ADF-49D1DBE15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내용 개체 틀 9">
            <a:extLst>
              <a:ext uri="{FF2B5EF4-FFF2-40B4-BE49-F238E27FC236}">
                <a16:creationId xmlns:a16="http://schemas.microsoft.com/office/drawing/2014/main" id="{D5E9FFF8-53CA-3A83-0F3E-9662694919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0E0751-C8B9-2DA5-83B1-9F7357DEC3B6}"/>
              </a:ext>
            </a:extLst>
          </p:cNvPr>
          <p:cNvSpPr txBox="1"/>
          <p:nvPr/>
        </p:nvSpPr>
        <p:spPr>
          <a:xfrm>
            <a:off x="1191241" y="384014"/>
            <a:ext cx="784422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500" dirty="0">
                <a:latin typeface="HY헤드라인M"/>
                <a:ea typeface="HY헤드라인M"/>
              </a:rPr>
              <a:t>사례 </a:t>
            </a:r>
            <a:r>
              <a:rPr lang="en-US" altLang="ko-KR" sz="3500" dirty="0">
                <a:latin typeface="HY헤드라인M"/>
                <a:ea typeface="HY헤드라인M"/>
              </a:rPr>
              <a:t>1: </a:t>
            </a:r>
            <a:r>
              <a:rPr lang="ko-KR" altLang="en-US" sz="3500" dirty="0">
                <a:latin typeface="HY헤드라인M"/>
                <a:ea typeface="HY헤드라인M"/>
              </a:rPr>
              <a:t>멜로디의 방향</a:t>
            </a:r>
          </a:p>
        </p:txBody>
      </p:sp>
      <p:pic>
        <p:nvPicPr>
          <p:cNvPr id="2" name="온라인 미디어 1" title="Tom &amp; Jerry | Tom &amp; Jerry in Full Screen | Classic Cartoon Compilation | WB Kids">
            <a:hlinkClick r:id="" action="ppaction://media"/>
            <a:extLst>
              <a:ext uri="{FF2B5EF4-FFF2-40B4-BE49-F238E27FC236}">
                <a16:creationId xmlns:a16="http://schemas.microsoft.com/office/drawing/2014/main" id="{4259CC57-DD09-A0F0-3179-5EACDD41CEC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912021" y="1630048"/>
            <a:ext cx="6367957" cy="35979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7538CF1-7A03-545E-8633-F756DD8B37D6}"/>
              </a:ext>
            </a:extLst>
          </p:cNvPr>
          <p:cNvSpPr txBox="1"/>
          <p:nvPr/>
        </p:nvSpPr>
        <p:spPr>
          <a:xfrm>
            <a:off x="2881461" y="5312097"/>
            <a:ext cx="6429076" cy="75405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900" b="1" dirty="0" err="1">
                <a:solidFill>
                  <a:srgbClr val="1F3A5F"/>
                </a:solidFill>
                <a:latin typeface="나눔고딕"/>
                <a:ea typeface="나눔고딕"/>
              </a:rPr>
              <a:t>멜로디의</a:t>
            </a:r>
            <a:r>
              <a:rPr sz="1900" b="1" dirty="0">
                <a:solidFill>
                  <a:srgbClr val="1F3A5F"/>
                </a:solidFill>
                <a:latin typeface="나눔고딕"/>
                <a:ea typeface="나눔고딕"/>
              </a:rPr>
              <a:t> </a:t>
            </a:r>
            <a:r>
              <a:rPr sz="1900" b="1" dirty="0" err="1">
                <a:solidFill>
                  <a:srgbClr val="1F3A5F"/>
                </a:solidFill>
                <a:latin typeface="나눔고딕"/>
                <a:ea typeface="나눔고딕"/>
              </a:rPr>
              <a:t>방향은</a:t>
            </a:r>
            <a:r>
              <a:rPr sz="1900" b="1" dirty="0">
                <a:solidFill>
                  <a:srgbClr val="1F3A5F"/>
                </a:solidFill>
                <a:latin typeface="나눔고딕"/>
                <a:ea typeface="나눔고딕"/>
              </a:rPr>
              <a:t> </a:t>
            </a:r>
            <a:r>
              <a:rPr sz="1900" b="1" dirty="0" err="1">
                <a:solidFill>
                  <a:srgbClr val="1F3A5F"/>
                </a:solidFill>
                <a:latin typeface="나눔고딕"/>
                <a:ea typeface="나눔고딕"/>
              </a:rPr>
              <a:t>간단하지만</a:t>
            </a:r>
            <a:r>
              <a:rPr sz="1900" b="1" dirty="0">
                <a:solidFill>
                  <a:srgbClr val="1F3A5F"/>
                </a:solidFill>
                <a:latin typeface="나눔고딕"/>
                <a:ea typeface="나눔고딕"/>
              </a:rPr>
              <a:t> </a:t>
            </a:r>
            <a:r>
              <a:rPr sz="1900" b="1" dirty="0" err="1">
                <a:solidFill>
                  <a:srgbClr val="1F3A5F"/>
                </a:solidFill>
                <a:latin typeface="나눔고딕"/>
                <a:ea typeface="나눔고딕"/>
              </a:rPr>
              <a:t>효과적으로</a:t>
            </a:r>
            <a:endParaRPr sz="1900" b="1" dirty="0">
              <a:solidFill>
                <a:srgbClr val="1F3A5F"/>
              </a:solidFill>
              <a:latin typeface="나눔고딕"/>
              <a:ea typeface="나눔고딕"/>
            </a:endParaRPr>
          </a:p>
          <a:p>
            <a:pPr algn="ctr">
              <a:spcAft>
                <a:spcPts val="600"/>
              </a:spcAft>
            </a:pPr>
            <a:r>
              <a:rPr sz="1900" b="1" dirty="0" err="1">
                <a:solidFill>
                  <a:srgbClr val="1F3A5F"/>
                </a:solidFill>
                <a:latin typeface="나눔고딕"/>
                <a:ea typeface="나눔고딕"/>
              </a:rPr>
              <a:t>보는</a:t>
            </a:r>
            <a:r>
              <a:rPr sz="1900" b="1" dirty="0">
                <a:solidFill>
                  <a:srgbClr val="1F3A5F"/>
                </a:solidFill>
                <a:latin typeface="나눔고딕"/>
                <a:ea typeface="나눔고딕"/>
              </a:rPr>
              <a:t> </a:t>
            </a:r>
            <a:r>
              <a:rPr sz="1900" b="1" dirty="0" err="1">
                <a:solidFill>
                  <a:srgbClr val="1F3A5F"/>
                </a:solidFill>
                <a:latin typeface="나눔고딕"/>
                <a:ea typeface="나눔고딕"/>
              </a:rPr>
              <a:t>사람을</a:t>
            </a:r>
            <a:r>
              <a:rPr sz="1900" b="1" dirty="0">
                <a:solidFill>
                  <a:srgbClr val="1F3A5F"/>
                </a:solidFill>
                <a:latin typeface="나눔고딕"/>
                <a:ea typeface="나눔고딕"/>
              </a:rPr>
              <a:t> </a:t>
            </a:r>
            <a:r>
              <a:rPr sz="1900" b="1" dirty="0" err="1">
                <a:solidFill>
                  <a:srgbClr val="1F3A5F"/>
                </a:solidFill>
                <a:latin typeface="나눔고딕"/>
                <a:ea typeface="나눔고딕"/>
              </a:rPr>
              <a:t>등장인물의</a:t>
            </a:r>
            <a:r>
              <a:rPr sz="1900" b="1" dirty="0">
                <a:solidFill>
                  <a:srgbClr val="1F3A5F"/>
                </a:solidFill>
                <a:latin typeface="나눔고딕"/>
                <a:ea typeface="나눔고딕"/>
              </a:rPr>
              <a:t> </a:t>
            </a:r>
            <a:r>
              <a:rPr sz="1900" b="1" dirty="0" err="1">
                <a:solidFill>
                  <a:srgbClr val="1F3A5F"/>
                </a:solidFill>
                <a:latin typeface="나눔고딕"/>
                <a:ea typeface="나눔고딕"/>
              </a:rPr>
              <a:t>동작에</a:t>
            </a:r>
            <a:r>
              <a:rPr sz="1900" b="1" dirty="0">
                <a:solidFill>
                  <a:srgbClr val="1F3A5F"/>
                </a:solidFill>
                <a:latin typeface="나눔고딕"/>
                <a:ea typeface="나눔고딕"/>
              </a:rPr>
              <a:t> </a:t>
            </a:r>
            <a:r>
              <a:rPr sz="1900" b="1" dirty="0" err="1">
                <a:solidFill>
                  <a:srgbClr val="1F3A5F"/>
                </a:solidFill>
                <a:latin typeface="나눔고딕"/>
                <a:ea typeface="나눔고딕"/>
              </a:rPr>
              <a:t>몰입시킵니다</a:t>
            </a:r>
            <a:r>
              <a:rPr sz="1900" b="1" dirty="0">
                <a:solidFill>
                  <a:srgbClr val="1F3A5F"/>
                </a:solidFill>
                <a:latin typeface="나눔고딕"/>
                <a:ea typeface="나눔고딕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A89BC9-F1F9-475E-42EB-83C8A7267C71}"/>
              </a:ext>
            </a:extLst>
          </p:cNvPr>
          <p:cNvSpPr txBox="1"/>
          <p:nvPr/>
        </p:nvSpPr>
        <p:spPr>
          <a:xfrm>
            <a:off x="1554631" y="6107920"/>
            <a:ext cx="9082735" cy="2616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100" b="0" dirty="0" err="1">
                <a:solidFill>
                  <a:srgbClr val="666666"/>
                </a:solidFill>
                <a:latin typeface="+mn-ea"/>
              </a:rPr>
              <a:t>출처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: </a:t>
            </a: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유튜브 </a:t>
            </a:r>
            <a:r>
              <a:rPr lang="ko-KR" altLang="en-US" sz="1100" dirty="0">
                <a:solidFill>
                  <a:srgbClr val="666666"/>
                </a:solidFill>
                <a:latin typeface="+mn-ea"/>
              </a:rPr>
              <a:t>채널</a:t>
            </a: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 </a:t>
            </a:r>
            <a:r>
              <a:rPr lang="en-US" altLang="ko-KR" sz="1100" b="0" dirty="0">
                <a:solidFill>
                  <a:srgbClr val="666666"/>
                </a:solidFill>
                <a:latin typeface="+mn-ea"/>
              </a:rPr>
              <a:t>&lt;WB kids&gt;</a:t>
            </a:r>
            <a:endParaRPr sz="1100" b="0" dirty="0">
              <a:solidFill>
                <a:srgbClr val="666666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4861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3938B-38F2-F86B-D4D6-E432FF9CA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내용 개체 틀 9">
            <a:extLst>
              <a:ext uri="{FF2B5EF4-FFF2-40B4-BE49-F238E27FC236}">
                <a16:creationId xmlns:a16="http://schemas.microsoft.com/office/drawing/2014/main" id="{B3A0B27E-2AE5-6A14-176A-4646509DAA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4D3D631-1705-A6FD-7044-E2F6AA9502E4}"/>
              </a:ext>
            </a:extLst>
          </p:cNvPr>
          <p:cNvSpPr txBox="1"/>
          <p:nvPr/>
        </p:nvSpPr>
        <p:spPr>
          <a:xfrm>
            <a:off x="1191241" y="384014"/>
            <a:ext cx="784422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500" dirty="0">
                <a:latin typeface="HY헤드라인M"/>
                <a:ea typeface="HY헤드라인M"/>
              </a:rPr>
              <a:t>사례 </a:t>
            </a:r>
            <a:r>
              <a:rPr lang="en-US" altLang="ko-KR" sz="3500" dirty="0">
                <a:latin typeface="HY헤드라인M"/>
                <a:ea typeface="HY헤드라인M"/>
              </a:rPr>
              <a:t>2: </a:t>
            </a:r>
            <a:r>
              <a:rPr lang="ko-KR" altLang="en-US" sz="3500" dirty="0">
                <a:latin typeface="HY헤드라인M"/>
                <a:ea typeface="HY헤드라인M"/>
              </a:rPr>
              <a:t>음의 </a:t>
            </a:r>
            <a:r>
              <a:rPr lang="ko-KR" altLang="en-US" sz="3500" dirty="0" err="1">
                <a:latin typeface="HY헤드라인M"/>
                <a:ea typeface="HY헤드라인M"/>
              </a:rPr>
              <a:t>무게감</a:t>
            </a:r>
            <a:endParaRPr lang="ko-KR" altLang="en-US" sz="3500" dirty="0">
              <a:latin typeface="HY헤드라인M"/>
              <a:ea typeface="HY헤드라인M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5AF745-4E62-8107-6AAA-78CC1783DE45}"/>
              </a:ext>
            </a:extLst>
          </p:cNvPr>
          <p:cNvSpPr txBox="1"/>
          <p:nvPr/>
        </p:nvSpPr>
        <p:spPr>
          <a:xfrm>
            <a:off x="2881461" y="5312097"/>
            <a:ext cx="6429076" cy="75405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ko-KR" altLang="en-US" sz="1900" b="1" dirty="0">
                <a:solidFill>
                  <a:srgbClr val="1F3A5F"/>
                </a:solidFill>
                <a:latin typeface="나눔고딕"/>
                <a:ea typeface="나눔고딕"/>
              </a:rPr>
              <a:t>음의 무게감은 등장인물의 감정이나 상태를</a:t>
            </a:r>
          </a:p>
          <a:p>
            <a:pPr algn="ctr">
              <a:spcAft>
                <a:spcPts val="600"/>
              </a:spcAft>
            </a:pPr>
            <a:r>
              <a:rPr lang="ko-KR" altLang="en-US" sz="1900" b="1" dirty="0">
                <a:solidFill>
                  <a:srgbClr val="1F3A5F"/>
                </a:solidFill>
                <a:latin typeface="나눔고딕"/>
                <a:ea typeface="나눔고딕"/>
              </a:rPr>
              <a:t>제작자의 의도대로 보게끔 유도합니다</a:t>
            </a:r>
            <a:r>
              <a:rPr lang="en-US" altLang="ko-KR" sz="1900" b="1" dirty="0">
                <a:solidFill>
                  <a:srgbClr val="1F3A5F"/>
                </a:solidFill>
                <a:latin typeface="나눔고딕"/>
                <a:ea typeface="나눔고딕"/>
              </a:rPr>
              <a:t>.</a:t>
            </a:r>
          </a:p>
        </p:txBody>
      </p:sp>
      <p:pic>
        <p:nvPicPr>
          <p:cNvPr id="8" name="온라인 미디어 6" title="Tom &amp; Jerry | Stealing That Late Night Cheese | Classic Cartoon | WB Kids">
            <a:hlinkClick r:id="" action="ppaction://media"/>
            <a:extLst>
              <a:ext uri="{FF2B5EF4-FFF2-40B4-BE49-F238E27FC236}">
                <a16:creationId xmlns:a16="http://schemas.microsoft.com/office/drawing/2014/main" id="{E620570D-7D6C-8B18-1D86-4A30FD32E06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912020" y="1630048"/>
            <a:ext cx="6367957" cy="359790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4476F60-9378-D328-5ED2-B5DE6B12354C}"/>
              </a:ext>
            </a:extLst>
          </p:cNvPr>
          <p:cNvSpPr txBox="1"/>
          <p:nvPr/>
        </p:nvSpPr>
        <p:spPr>
          <a:xfrm>
            <a:off x="1554631" y="6107920"/>
            <a:ext cx="9082735" cy="2616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100" b="0" dirty="0" err="1">
                <a:solidFill>
                  <a:srgbClr val="666666"/>
                </a:solidFill>
                <a:latin typeface="+mn-ea"/>
              </a:rPr>
              <a:t>출처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: </a:t>
            </a: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유튜브 </a:t>
            </a:r>
            <a:r>
              <a:rPr lang="ko-KR" altLang="en-US" sz="1100" dirty="0">
                <a:solidFill>
                  <a:srgbClr val="666666"/>
                </a:solidFill>
                <a:latin typeface="+mn-ea"/>
              </a:rPr>
              <a:t>채널</a:t>
            </a: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 </a:t>
            </a:r>
            <a:r>
              <a:rPr lang="en-US" altLang="ko-KR" sz="1100" b="0" dirty="0">
                <a:solidFill>
                  <a:srgbClr val="666666"/>
                </a:solidFill>
                <a:latin typeface="+mn-ea"/>
              </a:rPr>
              <a:t>&lt;WB kids&gt;</a:t>
            </a:r>
            <a:endParaRPr sz="1100" b="0" dirty="0">
              <a:solidFill>
                <a:srgbClr val="666666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469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9F90E-C163-6FC2-BD41-F016AB1A2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내용 개체 틀 9">
            <a:extLst>
              <a:ext uri="{FF2B5EF4-FFF2-40B4-BE49-F238E27FC236}">
                <a16:creationId xmlns:a16="http://schemas.microsoft.com/office/drawing/2014/main" id="{A2F6D0EA-82F7-F9C5-E5A0-9BAC5218E3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A43D2F6-6D2B-F01A-73C3-E4774C7DE0A9}"/>
              </a:ext>
            </a:extLst>
          </p:cNvPr>
          <p:cNvSpPr txBox="1"/>
          <p:nvPr/>
        </p:nvSpPr>
        <p:spPr>
          <a:xfrm>
            <a:off x="1191241" y="384014"/>
            <a:ext cx="784422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500" dirty="0">
                <a:latin typeface="HY헤드라인M"/>
                <a:ea typeface="HY헤드라인M"/>
              </a:rPr>
              <a:t>사례 </a:t>
            </a:r>
            <a:r>
              <a:rPr lang="en-US" altLang="ko-KR" sz="3500" dirty="0">
                <a:latin typeface="HY헤드라인M"/>
                <a:ea typeface="HY헤드라인M"/>
              </a:rPr>
              <a:t>3: </a:t>
            </a:r>
            <a:r>
              <a:rPr lang="ko-KR" altLang="en-US" sz="3500" dirty="0">
                <a:latin typeface="HY헤드라인M"/>
                <a:ea typeface="HY헤드라인M"/>
              </a:rPr>
              <a:t>음향의 크기와 밀도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A3DF3E-32A8-296D-50E4-DB5FB45B5065}"/>
              </a:ext>
            </a:extLst>
          </p:cNvPr>
          <p:cNvSpPr txBox="1"/>
          <p:nvPr/>
        </p:nvSpPr>
        <p:spPr>
          <a:xfrm>
            <a:off x="2527297" y="5312097"/>
            <a:ext cx="7137400" cy="75405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ko-KR" altLang="en-US" sz="1900" b="1" dirty="0">
                <a:solidFill>
                  <a:srgbClr val="1F3A5F"/>
                </a:solidFill>
                <a:latin typeface="나눔고딕"/>
                <a:ea typeface="나눔고딕"/>
              </a:rPr>
              <a:t>음향의 크기와 밀도는 긴장감의 고조와 해소를 유도해</a:t>
            </a:r>
            <a:r>
              <a:rPr lang="en-US" altLang="ko-KR" sz="1900" b="1" dirty="0">
                <a:solidFill>
                  <a:srgbClr val="1F3A5F"/>
                </a:solidFill>
                <a:latin typeface="나눔고딕"/>
                <a:ea typeface="나눔고딕"/>
              </a:rPr>
              <a:t>,</a:t>
            </a:r>
          </a:p>
          <a:p>
            <a:pPr algn="ctr">
              <a:spcAft>
                <a:spcPts val="600"/>
              </a:spcAft>
            </a:pPr>
            <a:r>
              <a:rPr lang="ko-KR" altLang="en-US" sz="1900" b="1" dirty="0">
                <a:solidFill>
                  <a:srgbClr val="1F3A5F"/>
                </a:solidFill>
                <a:latin typeface="나눔고딕"/>
                <a:ea typeface="나눔고딕"/>
              </a:rPr>
              <a:t>제작자가 의도한 시점에 관심의 집중을 이끌어 내기도 합니다</a:t>
            </a:r>
            <a:r>
              <a:rPr lang="en-US" altLang="ko-KR" sz="1900" b="1" dirty="0">
                <a:solidFill>
                  <a:srgbClr val="1F3A5F"/>
                </a:solidFill>
                <a:latin typeface="나눔고딕"/>
                <a:ea typeface="나눔고딕"/>
              </a:rPr>
              <a:t>.</a:t>
            </a:r>
          </a:p>
        </p:txBody>
      </p:sp>
      <p:pic>
        <p:nvPicPr>
          <p:cNvPr id="4" name="온라인 미디어 1" title="MAN 2020">
            <a:hlinkClick r:id="" action="ppaction://media"/>
            <a:extLst>
              <a:ext uri="{FF2B5EF4-FFF2-40B4-BE49-F238E27FC236}">
                <a16:creationId xmlns:a16="http://schemas.microsoft.com/office/drawing/2014/main" id="{F7B80511-6022-20F4-429A-8551A0B310F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912019" y="1630048"/>
            <a:ext cx="6367957" cy="359790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26679DE-A13C-3E3E-1CEE-DDEBE9CE74CC}"/>
              </a:ext>
            </a:extLst>
          </p:cNvPr>
          <p:cNvSpPr txBox="1"/>
          <p:nvPr/>
        </p:nvSpPr>
        <p:spPr>
          <a:xfrm>
            <a:off x="1554631" y="6107920"/>
            <a:ext cx="9082735" cy="2616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100" b="0" dirty="0" err="1">
                <a:solidFill>
                  <a:srgbClr val="666666"/>
                </a:solidFill>
                <a:latin typeface="+mn-ea"/>
              </a:rPr>
              <a:t>출처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: </a:t>
            </a: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유튜브 </a:t>
            </a:r>
            <a:r>
              <a:rPr lang="ko-KR" altLang="en-US" sz="1100" dirty="0">
                <a:solidFill>
                  <a:srgbClr val="666666"/>
                </a:solidFill>
                <a:latin typeface="+mn-ea"/>
              </a:rPr>
              <a:t>채널</a:t>
            </a: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 </a:t>
            </a:r>
            <a:r>
              <a:rPr lang="en-US" altLang="ko-KR" sz="1100" b="0" dirty="0">
                <a:solidFill>
                  <a:srgbClr val="666666"/>
                </a:solidFill>
                <a:latin typeface="+mn-ea"/>
              </a:rPr>
              <a:t>&lt;Steve</a:t>
            </a: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 </a:t>
            </a:r>
            <a:r>
              <a:rPr lang="en-US" altLang="ko-KR" sz="1100" b="0" dirty="0">
                <a:solidFill>
                  <a:srgbClr val="666666"/>
                </a:solidFill>
                <a:latin typeface="+mn-ea"/>
              </a:rPr>
              <a:t>Cutts&gt;</a:t>
            </a:r>
            <a:endParaRPr sz="1100" b="0" dirty="0">
              <a:solidFill>
                <a:srgbClr val="666666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0372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09D2D-AE5E-642A-6A65-9F456B001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내용 개체 틀 9">
            <a:extLst>
              <a:ext uri="{FF2B5EF4-FFF2-40B4-BE49-F238E27FC236}">
                <a16:creationId xmlns:a16="http://schemas.microsoft.com/office/drawing/2014/main" id="{A488DC09-5D9E-3E92-E1DF-6DF2860F29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7286C51-B90D-5533-23BF-7123D23BE6A5}"/>
              </a:ext>
            </a:extLst>
          </p:cNvPr>
          <p:cNvSpPr txBox="1"/>
          <p:nvPr/>
        </p:nvSpPr>
        <p:spPr>
          <a:xfrm>
            <a:off x="1191241" y="384014"/>
            <a:ext cx="784422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500" dirty="0">
                <a:latin typeface="HY헤드라인M"/>
                <a:ea typeface="HY헤드라인M"/>
              </a:rPr>
              <a:t>사례 </a:t>
            </a:r>
            <a:r>
              <a:rPr lang="en-US" altLang="ko-KR" sz="3500" dirty="0">
                <a:latin typeface="HY헤드라인M"/>
                <a:ea typeface="HY헤드라인M"/>
              </a:rPr>
              <a:t>4: </a:t>
            </a:r>
            <a:r>
              <a:rPr lang="ko-KR" altLang="en-US" sz="3500" dirty="0">
                <a:latin typeface="HY헤드라인M"/>
                <a:ea typeface="HY헤드라인M"/>
              </a:rPr>
              <a:t>불협화음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0EE9A6-06B3-0BA0-15C4-A3FE77D898BC}"/>
              </a:ext>
            </a:extLst>
          </p:cNvPr>
          <p:cNvSpPr txBox="1"/>
          <p:nvPr/>
        </p:nvSpPr>
        <p:spPr>
          <a:xfrm>
            <a:off x="2881461" y="5312097"/>
            <a:ext cx="6429076" cy="75405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ko-KR" altLang="en-US" sz="1900" b="1" dirty="0">
                <a:solidFill>
                  <a:srgbClr val="1F3A5F"/>
                </a:solidFill>
                <a:latin typeface="나눔고딕"/>
                <a:ea typeface="나눔고딕"/>
              </a:rPr>
              <a:t>어떨 때는 의도된 불협화음으로 불안한 감정을 일으켜</a:t>
            </a:r>
            <a:r>
              <a:rPr lang="en-US" altLang="ko-KR" sz="1900" b="1" dirty="0">
                <a:solidFill>
                  <a:srgbClr val="1F3A5F"/>
                </a:solidFill>
                <a:latin typeface="나눔고딕"/>
                <a:ea typeface="나눔고딕"/>
              </a:rPr>
              <a:t>,</a:t>
            </a:r>
          </a:p>
          <a:p>
            <a:pPr algn="ctr">
              <a:spcAft>
                <a:spcPts val="600"/>
              </a:spcAft>
            </a:pPr>
            <a:r>
              <a:rPr lang="ko-KR" altLang="en-US" sz="1900" b="1" dirty="0">
                <a:solidFill>
                  <a:srgbClr val="1F3A5F"/>
                </a:solidFill>
                <a:latin typeface="나눔고딕"/>
                <a:ea typeface="나눔고딕"/>
              </a:rPr>
              <a:t>보는 사람에게 부정적인 판단을 유도하기도 합니다</a:t>
            </a:r>
            <a:r>
              <a:rPr lang="en-US" altLang="ko-KR" sz="1900" b="1" dirty="0">
                <a:solidFill>
                  <a:srgbClr val="1F3A5F"/>
                </a:solidFill>
                <a:latin typeface="나눔고딕"/>
                <a:ea typeface="나눔고딕"/>
              </a:rPr>
              <a:t>.</a:t>
            </a:r>
          </a:p>
        </p:txBody>
      </p:sp>
      <p:pic>
        <p:nvPicPr>
          <p:cNvPr id="2" name="온라인 미디어 1" title="The Murder">
            <a:hlinkClick r:id="" action="ppaction://media"/>
            <a:extLst>
              <a:ext uri="{FF2B5EF4-FFF2-40B4-BE49-F238E27FC236}">
                <a16:creationId xmlns:a16="http://schemas.microsoft.com/office/drawing/2014/main" id="{91229094-F7D2-7BDD-8035-3E0BC42EC8B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702570" y="1630048"/>
            <a:ext cx="4786859" cy="35901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F7A69EB-46DC-4779-8699-10108AE3682D}"/>
              </a:ext>
            </a:extLst>
          </p:cNvPr>
          <p:cNvSpPr txBox="1"/>
          <p:nvPr/>
        </p:nvSpPr>
        <p:spPr>
          <a:xfrm>
            <a:off x="1554631" y="6107920"/>
            <a:ext cx="9082735" cy="2616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100" b="0" dirty="0" err="1">
                <a:solidFill>
                  <a:srgbClr val="666666"/>
                </a:solidFill>
                <a:latin typeface="+mn-ea"/>
              </a:rPr>
              <a:t>출처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: </a:t>
            </a: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버나드 </a:t>
            </a:r>
            <a:r>
              <a:rPr lang="ko-KR" altLang="en-US" sz="1100" b="0" dirty="0" err="1">
                <a:solidFill>
                  <a:srgbClr val="666666"/>
                </a:solidFill>
                <a:latin typeface="+mn-ea"/>
              </a:rPr>
              <a:t>허먼</a:t>
            </a: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 </a:t>
            </a:r>
            <a:r>
              <a:rPr lang="en-US" altLang="ko-KR" sz="1100" b="0" dirty="0">
                <a:solidFill>
                  <a:srgbClr val="666666"/>
                </a:solidFill>
                <a:latin typeface="+mn-ea"/>
              </a:rPr>
              <a:t>〈The Murder〉(</a:t>
            </a: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영화 </a:t>
            </a:r>
            <a:r>
              <a:rPr lang="en-US" altLang="ko-KR" sz="1100" b="0" dirty="0">
                <a:solidFill>
                  <a:srgbClr val="666666"/>
                </a:solidFill>
                <a:latin typeface="+mn-ea"/>
              </a:rPr>
              <a:t>'</a:t>
            </a:r>
            <a:r>
              <a:rPr lang="ko-KR" altLang="en-US" sz="1100" b="0" dirty="0" err="1">
                <a:solidFill>
                  <a:srgbClr val="666666"/>
                </a:solidFill>
                <a:latin typeface="+mn-ea"/>
              </a:rPr>
              <a:t>사이코</a:t>
            </a:r>
            <a:r>
              <a:rPr lang="en-US" altLang="ko-KR" sz="1100" b="0" dirty="0">
                <a:solidFill>
                  <a:srgbClr val="666666"/>
                </a:solidFill>
                <a:latin typeface="+mn-ea"/>
              </a:rPr>
              <a:t>', 1960) </a:t>
            </a: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공식 음원</a:t>
            </a:r>
            <a:endParaRPr sz="1100" b="0" dirty="0">
              <a:solidFill>
                <a:srgbClr val="666666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93492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B23542-D3A0-143F-59B2-20BFEA3FE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내용 개체 틀 9">
            <a:extLst>
              <a:ext uri="{FF2B5EF4-FFF2-40B4-BE49-F238E27FC236}">
                <a16:creationId xmlns:a16="http://schemas.microsoft.com/office/drawing/2014/main" id="{42E8A162-3C87-A232-199A-2395D00CD7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9B2134-15BA-CE28-7427-B31E159FEFD4}"/>
              </a:ext>
            </a:extLst>
          </p:cNvPr>
          <p:cNvSpPr txBox="1"/>
          <p:nvPr/>
        </p:nvSpPr>
        <p:spPr>
          <a:xfrm>
            <a:off x="1191241" y="384014"/>
            <a:ext cx="784422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500" dirty="0">
                <a:latin typeface="HY헤드라인M"/>
                <a:ea typeface="HY헤드라인M"/>
              </a:rPr>
              <a:t>이런 기법들도 있습니다</a:t>
            </a:r>
          </a:p>
        </p:txBody>
      </p:sp>
      <p:sp>
        <p:nvSpPr>
          <p:cNvPr id="21" name="Rounded Rectangle 5">
            <a:extLst>
              <a:ext uri="{FF2B5EF4-FFF2-40B4-BE49-F238E27FC236}">
                <a16:creationId xmlns:a16="http://schemas.microsoft.com/office/drawing/2014/main" id="{FAB88DDD-1F88-A9B6-C9FE-E6A72440C23C}"/>
              </a:ext>
            </a:extLst>
          </p:cNvPr>
          <p:cNvSpPr/>
          <p:nvPr/>
        </p:nvSpPr>
        <p:spPr>
          <a:xfrm>
            <a:off x="2791169" y="1831032"/>
            <a:ext cx="1554480" cy="658368"/>
          </a:xfrm>
          <a:prstGeom prst="roundRect">
            <a:avLst>
              <a:gd name="adj" fmla="val 12000"/>
            </a:avLst>
          </a:prstGeom>
          <a:solidFill>
            <a:srgbClr val="F2F5F8"/>
          </a:solidFill>
          <a:ln w="15240">
            <a:solidFill>
              <a:srgbClr val="6666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400" b="1">
                <a:solidFill>
                  <a:srgbClr val="1F3A5F"/>
                </a:solidFill>
                <a:latin typeface="+mn-ea"/>
              </a:rPr>
              <a:t>템포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12E2E3B-2AC9-E884-E48B-B5C802C45F3D}"/>
              </a:ext>
            </a:extLst>
          </p:cNvPr>
          <p:cNvSpPr txBox="1"/>
          <p:nvPr/>
        </p:nvSpPr>
        <p:spPr>
          <a:xfrm>
            <a:off x="4619969" y="1959048"/>
            <a:ext cx="6309360" cy="46166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0">
                <a:solidFill>
                  <a:srgbClr val="212121"/>
                </a:solidFill>
                <a:latin typeface="+mn-ea"/>
              </a:rPr>
              <a:t>빠르면 가볍게, 느리면 무겁게</a:t>
            </a:r>
          </a:p>
        </p:txBody>
      </p:sp>
      <p:sp>
        <p:nvSpPr>
          <p:cNvPr id="25" name="Rounded Rectangle 7">
            <a:extLst>
              <a:ext uri="{FF2B5EF4-FFF2-40B4-BE49-F238E27FC236}">
                <a16:creationId xmlns:a16="http://schemas.microsoft.com/office/drawing/2014/main" id="{BC44CE06-CD88-DFAA-11B8-2F90EA459CF7}"/>
              </a:ext>
            </a:extLst>
          </p:cNvPr>
          <p:cNvSpPr/>
          <p:nvPr/>
        </p:nvSpPr>
        <p:spPr>
          <a:xfrm>
            <a:off x="2791169" y="2672280"/>
            <a:ext cx="1554480" cy="658368"/>
          </a:xfrm>
          <a:prstGeom prst="roundRect">
            <a:avLst>
              <a:gd name="adj" fmla="val 12000"/>
            </a:avLst>
          </a:prstGeom>
          <a:solidFill>
            <a:srgbClr val="F2F5F8"/>
          </a:solidFill>
          <a:ln w="15240">
            <a:solidFill>
              <a:srgbClr val="6666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400" b="1">
                <a:solidFill>
                  <a:srgbClr val="1F3A5F"/>
                </a:solidFill>
                <a:latin typeface="+mn-ea"/>
              </a:rPr>
              <a:t>조성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43C144E-0D43-7FFB-C861-CC25684F44EE}"/>
              </a:ext>
            </a:extLst>
          </p:cNvPr>
          <p:cNvSpPr txBox="1"/>
          <p:nvPr/>
        </p:nvSpPr>
        <p:spPr>
          <a:xfrm>
            <a:off x="4619969" y="2800296"/>
            <a:ext cx="6309360" cy="46166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0">
                <a:solidFill>
                  <a:srgbClr val="212121"/>
                </a:solidFill>
                <a:latin typeface="+mn-ea"/>
              </a:rPr>
              <a:t>장조는 밝게, 단조는 불안하게</a:t>
            </a:r>
          </a:p>
        </p:txBody>
      </p:sp>
      <p:sp>
        <p:nvSpPr>
          <p:cNvPr id="29" name="Rounded Rectangle 9">
            <a:extLst>
              <a:ext uri="{FF2B5EF4-FFF2-40B4-BE49-F238E27FC236}">
                <a16:creationId xmlns:a16="http://schemas.microsoft.com/office/drawing/2014/main" id="{9F90B0FE-D820-7210-2406-8B4CE93552BF}"/>
              </a:ext>
            </a:extLst>
          </p:cNvPr>
          <p:cNvSpPr/>
          <p:nvPr/>
        </p:nvSpPr>
        <p:spPr>
          <a:xfrm>
            <a:off x="2791169" y="3513528"/>
            <a:ext cx="1554480" cy="658368"/>
          </a:xfrm>
          <a:prstGeom prst="roundRect">
            <a:avLst>
              <a:gd name="adj" fmla="val 12000"/>
            </a:avLst>
          </a:prstGeom>
          <a:solidFill>
            <a:srgbClr val="F2F5F8"/>
          </a:solidFill>
          <a:ln w="15240">
            <a:solidFill>
              <a:srgbClr val="6666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400" b="1">
                <a:solidFill>
                  <a:srgbClr val="1F3A5F"/>
                </a:solidFill>
                <a:latin typeface="+mn-ea"/>
              </a:rPr>
              <a:t>음색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5C1BAB5-B121-8F4E-A68A-96C839455F6F}"/>
              </a:ext>
            </a:extLst>
          </p:cNvPr>
          <p:cNvSpPr txBox="1"/>
          <p:nvPr/>
        </p:nvSpPr>
        <p:spPr>
          <a:xfrm>
            <a:off x="4619969" y="3641544"/>
            <a:ext cx="6309360" cy="46166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0" dirty="0" err="1">
                <a:solidFill>
                  <a:srgbClr val="212121"/>
                </a:solidFill>
                <a:latin typeface="+mn-ea"/>
              </a:rPr>
              <a:t>같은</a:t>
            </a:r>
            <a:r>
              <a:rPr sz="24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2400" b="0" dirty="0" err="1">
                <a:solidFill>
                  <a:srgbClr val="212121"/>
                </a:solidFill>
                <a:latin typeface="+mn-ea"/>
              </a:rPr>
              <a:t>멜로디도</a:t>
            </a:r>
            <a:r>
              <a:rPr sz="2400" b="0" dirty="0">
                <a:solidFill>
                  <a:srgbClr val="212121"/>
                </a:solidFill>
                <a:latin typeface="+mn-ea"/>
              </a:rPr>
              <a:t> </a:t>
            </a:r>
            <a:r>
              <a:rPr lang="ko-KR" altLang="en-US" sz="2400" b="0" dirty="0">
                <a:solidFill>
                  <a:srgbClr val="212121"/>
                </a:solidFill>
                <a:latin typeface="+mn-ea"/>
              </a:rPr>
              <a:t>다른 악기로 다른 느낌</a:t>
            </a:r>
            <a:endParaRPr sz="2400" b="0" dirty="0">
              <a:solidFill>
                <a:srgbClr val="212121"/>
              </a:solidFill>
              <a:latin typeface="+mn-ea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2F4B4E4-E044-E722-DD06-19EEB9C873A3}"/>
              </a:ext>
            </a:extLst>
          </p:cNvPr>
          <p:cNvSpPr txBox="1"/>
          <p:nvPr/>
        </p:nvSpPr>
        <p:spPr>
          <a:xfrm>
            <a:off x="1005840" y="4579211"/>
            <a:ext cx="10180015" cy="107721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800" b="0" dirty="0" err="1">
                <a:solidFill>
                  <a:srgbClr val="212121"/>
                </a:solidFill>
                <a:latin typeface="+mn-ea"/>
              </a:rPr>
              <a:t>이런</a:t>
            </a:r>
            <a:r>
              <a:rPr sz="18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212121"/>
                </a:solidFill>
                <a:latin typeface="+mn-ea"/>
              </a:rPr>
              <a:t>기법들</a:t>
            </a:r>
            <a:r>
              <a:rPr sz="18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212121"/>
                </a:solidFill>
                <a:latin typeface="+mn-ea"/>
              </a:rPr>
              <a:t>외에도</a:t>
            </a:r>
            <a:r>
              <a:rPr sz="1800" b="0" dirty="0">
                <a:solidFill>
                  <a:srgbClr val="212121"/>
                </a:solidFill>
                <a:latin typeface="+mn-ea"/>
              </a:rPr>
              <a:t>, </a:t>
            </a:r>
            <a:r>
              <a:rPr sz="1800" b="0" dirty="0" err="1">
                <a:solidFill>
                  <a:srgbClr val="212121"/>
                </a:solidFill>
                <a:latin typeface="+mn-ea"/>
              </a:rPr>
              <a:t>제작자는</a:t>
            </a:r>
            <a:r>
              <a:rPr sz="18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212121"/>
                </a:solidFill>
                <a:latin typeface="+mn-ea"/>
              </a:rPr>
              <a:t>다양한</a:t>
            </a:r>
            <a:r>
              <a:rPr sz="18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212121"/>
                </a:solidFill>
                <a:latin typeface="+mn-ea"/>
              </a:rPr>
              <a:t>기법으로</a:t>
            </a:r>
            <a:endParaRPr sz="1800" b="0" dirty="0">
              <a:solidFill>
                <a:srgbClr val="212121"/>
              </a:solidFill>
              <a:latin typeface="+mn-ea"/>
            </a:endParaRPr>
          </a:p>
          <a:p>
            <a:pPr algn="ctr">
              <a:spcAft>
                <a:spcPts val="600"/>
              </a:spcAft>
            </a:pPr>
            <a:r>
              <a:rPr sz="1800" b="0" dirty="0" err="1">
                <a:solidFill>
                  <a:srgbClr val="212121"/>
                </a:solidFill>
                <a:latin typeface="+mn-ea"/>
              </a:rPr>
              <a:t>보는</a:t>
            </a:r>
            <a:r>
              <a:rPr sz="18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212121"/>
                </a:solidFill>
                <a:latin typeface="+mn-ea"/>
              </a:rPr>
              <a:t>사람의</a:t>
            </a:r>
            <a:r>
              <a:rPr sz="18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212121"/>
                </a:solidFill>
                <a:latin typeface="+mn-ea"/>
              </a:rPr>
              <a:t>판단을</a:t>
            </a:r>
            <a:r>
              <a:rPr sz="18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212121"/>
                </a:solidFill>
                <a:latin typeface="+mn-ea"/>
              </a:rPr>
              <a:t>유도합니다</a:t>
            </a:r>
            <a:r>
              <a:rPr sz="1800" b="0" dirty="0">
                <a:solidFill>
                  <a:srgbClr val="212121"/>
                </a:solidFill>
                <a:latin typeface="+mn-ea"/>
              </a:rPr>
              <a:t>.</a:t>
            </a:r>
          </a:p>
          <a:p>
            <a:pPr algn="ctr">
              <a:spcAft>
                <a:spcPts val="600"/>
              </a:spcAft>
            </a:pPr>
            <a:r>
              <a:rPr sz="1800" b="0" dirty="0">
                <a:solidFill>
                  <a:srgbClr val="666666"/>
                </a:solidFill>
                <a:latin typeface="+mn-ea"/>
              </a:rPr>
              <a:t>이 </a:t>
            </a:r>
            <a:r>
              <a:rPr sz="1800" b="0" dirty="0" err="1">
                <a:solidFill>
                  <a:srgbClr val="666666"/>
                </a:solidFill>
                <a:latin typeface="+mn-ea"/>
              </a:rPr>
              <a:t>발표에</a:t>
            </a:r>
            <a:r>
              <a:rPr sz="18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666666"/>
                </a:solidFill>
                <a:latin typeface="+mn-ea"/>
              </a:rPr>
              <a:t>담을</a:t>
            </a:r>
            <a:r>
              <a:rPr sz="1800" b="0" dirty="0">
                <a:solidFill>
                  <a:srgbClr val="666666"/>
                </a:solidFill>
                <a:latin typeface="+mn-ea"/>
              </a:rPr>
              <a:t> 수 </a:t>
            </a:r>
            <a:r>
              <a:rPr sz="1800" b="0" dirty="0" err="1">
                <a:solidFill>
                  <a:srgbClr val="666666"/>
                </a:solidFill>
                <a:latin typeface="+mn-ea"/>
              </a:rPr>
              <a:t>없는</a:t>
            </a:r>
            <a:r>
              <a:rPr sz="18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666666"/>
                </a:solidFill>
                <a:latin typeface="+mn-ea"/>
              </a:rPr>
              <a:t>다양한</a:t>
            </a:r>
            <a:r>
              <a:rPr sz="18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666666"/>
                </a:solidFill>
                <a:latin typeface="+mn-ea"/>
              </a:rPr>
              <a:t>기법이</a:t>
            </a:r>
            <a:r>
              <a:rPr sz="18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666666"/>
                </a:solidFill>
                <a:latin typeface="+mn-ea"/>
              </a:rPr>
              <a:t>있을</a:t>
            </a:r>
            <a:r>
              <a:rPr sz="18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1800" b="0" dirty="0" err="1">
                <a:solidFill>
                  <a:srgbClr val="666666"/>
                </a:solidFill>
                <a:latin typeface="+mn-ea"/>
              </a:rPr>
              <a:t>것입니다</a:t>
            </a:r>
            <a:r>
              <a:rPr sz="1800" b="0" dirty="0">
                <a:solidFill>
                  <a:srgbClr val="666666"/>
                </a:solidFill>
                <a:latin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1381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7C216-4CB3-0EB8-9BC3-FD55F7915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내용 개체 틀 15">
            <a:extLst>
              <a:ext uri="{FF2B5EF4-FFF2-40B4-BE49-F238E27FC236}">
                <a16:creationId xmlns:a16="http://schemas.microsoft.com/office/drawing/2014/main" id="{0158F368-4C3F-6E33-3740-2D8E877930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10" name="TextBox 5">
            <a:extLst>
              <a:ext uri="{FF2B5EF4-FFF2-40B4-BE49-F238E27FC236}">
                <a16:creationId xmlns:a16="http://schemas.microsoft.com/office/drawing/2014/main" id="{5B8CED68-D811-CCE0-0674-B31FF41973E3}"/>
              </a:ext>
            </a:extLst>
          </p:cNvPr>
          <p:cNvSpPr txBox="1"/>
          <p:nvPr/>
        </p:nvSpPr>
        <p:spPr>
          <a:xfrm>
            <a:off x="5847379" y="3692823"/>
            <a:ext cx="7175501" cy="637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 lang="ko-KR" altLang="en-US"/>
            </a:pPr>
            <a:endParaRPr lang="ko-KR" altLang="en-US" sz="2400" b="0" spc="-148">
              <a:solidFill>
                <a:srgbClr val="C00000"/>
              </a:solidFill>
              <a:latin typeface="HY견고딕"/>
              <a:ea typeface="HY견고딕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0B168D-2799-30CC-0A98-377713C8EC4D}"/>
              </a:ext>
            </a:extLst>
          </p:cNvPr>
          <p:cNvSpPr txBox="1"/>
          <p:nvPr/>
        </p:nvSpPr>
        <p:spPr>
          <a:xfrm>
            <a:off x="2708476" y="387291"/>
            <a:ext cx="736491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dirty="0">
                <a:latin typeface="HY헤드라인M"/>
                <a:ea typeface="HY헤드라인M"/>
              </a:rPr>
              <a:t>영상 다시 시청</a:t>
            </a:r>
            <a:r>
              <a:rPr lang="ko-KR" altLang="en-US" sz="3300" dirty="0">
                <a:latin typeface="HY헤드라인M"/>
                <a:ea typeface="HY헤드라인M"/>
              </a:rPr>
              <a:t>과 분석 해보기</a:t>
            </a:r>
            <a:endParaRPr lang="ko-KR" altLang="en-US" sz="3200" dirty="0">
              <a:latin typeface="HY헤드라인M"/>
              <a:ea typeface="HY헤드라인M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2A3F54-BE63-A464-A98B-6B00668FC1A4}"/>
              </a:ext>
            </a:extLst>
          </p:cNvPr>
          <p:cNvSpPr txBox="1"/>
          <p:nvPr/>
        </p:nvSpPr>
        <p:spPr>
          <a:xfrm>
            <a:off x="914400" y="2546355"/>
            <a:ext cx="10362895" cy="229293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ko-KR" altLang="en-US" sz="3200" b="0" dirty="0">
                <a:solidFill>
                  <a:srgbClr val="212121"/>
                </a:solidFill>
                <a:latin typeface="+mn-ea"/>
              </a:rPr>
              <a:t>영상을 </a:t>
            </a:r>
            <a:r>
              <a:rPr sz="3200" b="0" dirty="0" err="1">
                <a:solidFill>
                  <a:srgbClr val="212121"/>
                </a:solidFill>
                <a:latin typeface="+mn-ea"/>
              </a:rPr>
              <a:t>다시</a:t>
            </a:r>
            <a:r>
              <a:rPr sz="3200" b="0" dirty="0">
                <a:solidFill>
                  <a:srgbClr val="212121"/>
                </a:solidFill>
                <a:latin typeface="+mn-ea"/>
              </a:rPr>
              <a:t> 봅</a:t>
            </a:r>
            <a:r>
              <a:rPr lang="ko-KR" altLang="en-US" sz="3200" b="0" dirty="0">
                <a:solidFill>
                  <a:srgbClr val="212121"/>
                </a:solidFill>
                <a:latin typeface="+mn-ea"/>
              </a:rPr>
              <a:t>시</a:t>
            </a:r>
            <a:r>
              <a:rPr sz="3200" b="0" dirty="0">
                <a:solidFill>
                  <a:srgbClr val="212121"/>
                </a:solidFill>
                <a:latin typeface="+mn-ea"/>
              </a:rPr>
              <a:t>다.</a:t>
            </a:r>
          </a:p>
          <a:p>
            <a:pPr algn="ctr">
              <a:spcAft>
                <a:spcPts val="600"/>
              </a:spcAft>
            </a:pPr>
            <a:endParaRPr sz="3200" b="0" dirty="0">
              <a:solidFill>
                <a:srgbClr val="212121"/>
              </a:solidFill>
              <a:latin typeface="+mn-ea"/>
            </a:endParaRPr>
          </a:p>
          <a:p>
            <a:pPr algn="ctr">
              <a:spcAft>
                <a:spcPts val="600"/>
              </a:spcAft>
            </a:pPr>
            <a:r>
              <a:rPr lang="ko-KR" altLang="en-US" sz="3200" b="1" dirty="0">
                <a:solidFill>
                  <a:srgbClr val="212121"/>
                </a:solidFill>
                <a:latin typeface="+mn-ea"/>
              </a:rPr>
              <a:t>아까</a:t>
            </a:r>
            <a:r>
              <a:rPr sz="32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3200" b="1" dirty="0" err="1">
                <a:solidFill>
                  <a:srgbClr val="212121"/>
                </a:solidFill>
                <a:latin typeface="+mn-ea"/>
              </a:rPr>
              <a:t>적었던</a:t>
            </a:r>
            <a:r>
              <a:rPr sz="32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3200" b="1" dirty="0" err="1">
                <a:solidFill>
                  <a:srgbClr val="212121"/>
                </a:solidFill>
                <a:latin typeface="+mn-ea"/>
              </a:rPr>
              <a:t>소감</a:t>
            </a:r>
            <a:endParaRPr sz="3200" b="1" dirty="0">
              <a:solidFill>
                <a:srgbClr val="212121"/>
              </a:solidFill>
              <a:latin typeface="+mn-ea"/>
            </a:endParaRPr>
          </a:p>
          <a:p>
            <a:pPr algn="ctr">
              <a:spcAft>
                <a:spcPts val="600"/>
              </a:spcAft>
            </a:pPr>
            <a:r>
              <a:rPr sz="3200" b="1" dirty="0" err="1">
                <a:solidFill>
                  <a:srgbClr val="1F3A5F"/>
                </a:solidFill>
                <a:latin typeface="+mn-ea"/>
              </a:rPr>
              <a:t>그런</a:t>
            </a:r>
            <a:r>
              <a:rPr sz="3200" b="1" dirty="0">
                <a:solidFill>
                  <a:srgbClr val="1F3A5F"/>
                </a:solidFill>
                <a:latin typeface="+mn-ea"/>
              </a:rPr>
              <a:t> </a:t>
            </a:r>
            <a:r>
              <a:rPr sz="3200" b="1" dirty="0" err="1">
                <a:solidFill>
                  <a:srgbClr val="1F3A5F"/>
                </a:solidFill>
                <a:latin typeface="+mn-ea"/>
              </a:rPr>
              <a:t>생각이</a:t>
            </a:r>
            <a:r>
              <a:rPr sz="3200" b="1" dirty="0">
                <a:solidFill>
                  <a:srgbClr val="1F3A5F"/>
                </a:solidFill>
                <a:latin typeface="+mn-ea"/>
              </a:rPr>
              <a:t> </a:t>
            </a:r>
            <a:r>
              <a:rPr sz="3200" b="1" dirty="0" err="1">
                <a:solidFill>
                  <a:srgbClr val="1F3A5F"/>
                </a:solidFill>
                <a:latin typeface="+mn-ea"/>
              </a:rPr>
              <a:t>들게</a:t>
            </a:r>
            <a:r>
              <a:rPr sz="3200" b="1" dirty="0">
                <a:solidFill>
                  <a:srgbClr val="1F3A5F"/>
                </a:solidFill>
                <a:latin typeface="+mn-ea"/>
              </a:rPr>
              <a:t> 한 </a:t>
            </a:r>
            <a:r>
              <a:rPr sz="3200" b="1" dirty="0" err="1">
                <a:solidFill>
                  <a:srgbClr val="1F3A5F"/>
                </a:solidFill>
                <a:latin typeface="+mn-ea"/>
              </a:rPr>
              <a:t>음악의</a:t>
            </a:r>
            <a:r>
              <a:rPr sz="3200" b="1" dirty="0">
                <a:solidFill>
                  <a:srgbClr val="1F3A5F"/>
                </a:solidFill>
                <a:latin typeface="+mn-ea"/>
              </a:rPr>
              <a:t> </a:t>
            </a:r>
            <a:r>
              <a:rPr sz="3200" b="1" dirty="0" err="1">
                <a:solidFill>
                  <a:srgbClr val="1F3A5F"/>
                </a:solidFill>
                <a:latin typeface="+mn-ea"/>
              </a:rPr>
              <a:t>특징은</a:t>
            </a:r>
            <a:r>
              <a:rPr sz="3200" b="1" dirty="0">
                <a:solidFill>
                  <a:srgbClr val="1F3A5F"/>
                </a:solidFill>
                <a:latin typeface="+mn-ea"/>
              </a:rPr>
              <a:t> </a:t>
            </a:r>
            <a:r>
              <a:rPr sz="3200" b="1" dirty="0" err="1">
                <a:solidFill>
                  <a:srgbClr val="1F3A5F"/>
                </a:solidFill>
                <a:latin typeface="+mn-ea"/>
              </a:rPr>
              <a:t>무엇이었나요</a:t>
            </a:r>
            <a:r>
              <a:rPr sz="2100" b="1" dirty="0">
                <a:solidFill>
                  <a:srgbClr val="1F3A5F"/>
                </a:solidFill>
                <a:latin typeface="+mn-ea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27887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0E708-1453-2890-A3E3-80113D482B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내용 개체 틀 15">
            <a:extLst>
              <a:ext uri="{FF2B5EF4-FFF2-40B4-BE49-F238E27FC236}">
                <a16:creationId xmlns:a16="http://schemas.microsoft.com/office/drawing/2014/main" id="{1BB773F9-ECD6-C613-2F64-689EC45572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94C825F-18B8-CF13-9B32-A7AAD1731994}"/>
              </a:ext>
            </a:extLst>
          </p:cNvPr>
          <p:cNvSpPr txBox="1"/>
          <p:nvPr/>
        </p:nvSpPr>
        <p:spPr>
          <a:xfrm>
            <a:off x="2708476" y="387291"/>
            <a:ext cx="544010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dirty="0">
                <a:latin typeface="HY헤드라인M"/>
                <a:ea typeface="HY헤드라인M"/>
              </a:rPr>
              <a:t>첫 번째 영상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A70D81-9D3B-BAFD-84A4-112F2FB0551B}"/>
              </a:ext>
            </a:extLst>
          </p:cNvPr>
          <p:cNvSpPr txBox="1"/>
          <p:nvPr/>
        </p:nvSpPr>
        <p:spPr>
          <a:xfrm>
            <a:off x="1554631" y="6107920"/>
            <a:ext cx="9082735" cy="43088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100" b="0" dirty="0" err="1">
                <a:solidFill>
                  <a:srgbClr val="666666"/>
                </a:solidFill>
                <a:latin typeface="+mn-ea"/>
              </a:rPr>
              <a:t>출처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: </a:t>
            </a:r>
            <a:r>
              <a:rPr sz="1100" b="0" dirty="0" err="1">
                <a:solidFill>
                  <a:srgbClr val="666666"/>
                </a:solidFill>
                <a:latin typeface="+mn-ea"/>
              </a:rPr>
              <a:t>푸른나무재단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 「</a:t>
            </a:r>
            <a:r>
              <a:rPr sz="1100" b="0" dirty="0" err="1">
                <a:solidFill>
                  <a:srgbClr val="666666"/>
                </a:solidFill>
                <a:latin typeface="+mn-ea"/>
              </a:rPr>
              <a:t>장난과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1100" b="0" dirty="0" err="1">
                <a:solidFill>
                  <a:srgbClr val="666666"/>
                </a:solidFill>
                <a:latin typeface="+mn-ea"/>
              </a:rPr>
              <a:t>폭력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1100" b="0" dirty="0" err="1">
                <a:solidFill>
                  <a:srgbClr val="666666"/>
                </a:solidFill>
                <a:latin typeface="+mn-ea"/>
              </a:rPr>
              <a:t>사이</a:t>
            </a: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」</a:t>
            </a:r>
            <a:br>
              <a:rPr lang="en-US" sz="1100" dirty="0">
                <a:solidFill>
                  <a:srgbClr val="666666"/>
                </a:solidFill>
                <a:latin typeface="+mn-ea"/>
              </a:rPr>
            </a:br>
            <a:r>
              <a:rPr sz="1100" b="0" dirty="0" err="1">
                <a:solidFill>
                  <a:srgbClr val="666666"/>
                </a:solidFill>
                <a:latin typeface="+mn-ea"/>
              </a:rPr>
              <a:t>음악</a:t>
            </a:r>
            <a:r>
              <a:rPr lang="en-US" altLang="ko-KR" sz="1100" dirty="0">
                <a:solidFill>
                  <a:srgbClr val="666666"/>
                </a:solidFill>
                <a:latin typeface="+mn-ea"/>
              </a:rPr>
              <a:t>: Kevin MacLeod 〈Monkeys Spinning Monkeys〉 </a:t>
            </a:r>
            <a:endParaRPr sz="1100" b="0" dirty="0">
              <a:solidFill>
                <a:srgbClr val="666666"/>
              </a:solidFill>
              <a:latin typeface="+mn-ea"/>
            </a:endParaRPr>
          </a:p>
        </p:txBody>
      </p:sp>
      <p:pic>
        <p:nvPicPr>
          <p:cNvPr id="8" name="온라인 미디어 3" title="[투게더 프로젝트] 장난과 폭력사이_학교폭력예방영상_시사교양콘텐츠_푸른나무재단">
            <a:hlinkClick r:id="" action="ppaction://media"/>
            <a:extLst>
              <a:ext uri="{FF2B5EF4-FFF2-40B4-BE49-F238E27FC236}">
                <a16:creationId xmlns:a16="http://schemas.microsoft.com/office/drawing/2014/main" id="{ADAE005C-D6E9-4421-9B10-27876A8C197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446240" y="1641803"/>
            <a:ext cx="7339675" cy="4146926"/>
          </a:xfrm>
          <a:prstGeom prst="rect">
            <a:avLst/>
          </a:prstGeom>
        </p:spPr>
      </p:pic>
      <p:pic>
        <p:nvPicPr>
          <p:cNvPr id="9" name="온라인 미디어 1" title="Kevin MacLeod: Monkeys Spinning Monkeys">
            <a:hlinkClick r:id="" action="ppaction://media"/>
            <a:extLst>
              <a:ext uri="{FF2B5EF4-FFF2-40B4-BE49-F238E27FC236}">
                <a16:creationId xmlns:a16="http://schemas.microsoft.com/office/drawing/2014/main" id="{5967B414-CC25-6BE8-10ED-F3187E3618E4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1181669" y="1641802"/>
            <a:ext cx="2007856" cy="113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533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37AF1-8037-0993-5A01-FC696D398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내용 개체 틀 15">
            <a:extLst>
              <a:ext uri="{FF2B5EF4-FFF2-40B4-BE49-F238E27FC236}">
                <a16:creationId xmlns:a16="http://schemas.microsoft.com/office/drawing/2014/main" id="{55B20052-B62B-67C9-E198-9B66595AB1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57D01C-9F8A-6715-F19D-FA804615ACB9}"/>
              </a:ext>
            </a:extLst>
          </p:cNvPr>
          <p:cNvSpPr txBox="1"/>
          <p:nvPr/>
        </p:nvSpPr>
        <p:spPr>
          <a:xfrm>
            <a:off x="2708476" y="387291"/>
            <a:ext cx="544010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dirty="0">
                <a:latin typeface="HY헤드라인M"/>
                <a:ea typeface="HY헤드라인M"/>
              </a:rPr>
              <a:t>두 번째 영상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AC38AE-781E-60F4-3546-E8006335DC49}"/>
              </a:ext>
            </a:extLst>
          </p:cNvPr>
          <p:cNvSpPr txBox="1"/>
          <p:nvPr/>
        </p:nvSpPr>
        <p:spPr>
          <a:xfrm>
            <a:off x="1554631" y="6107920"/>
            <a:ext cx="9082735" cy="43088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100" b="0" dirty="0" err="1">
                <a:solidFill>
                  <a:srgbClr val="666666"/>
                </a:solidFill>
                <a:latin typeface="+mn-ea"/>
              </a:rPr>
              <a:t>출처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: </a:t>
            </a:r>
            <a:r>
              <a:rPr sz="1100" b="0" dirty="0" err="1">
                <a:solidFill>
                  <a:srgbClr val="666666"/>
                </a:solidFill>
                <a:latin typeface="+mn-ea"/>
              </a:rPr>
              <a:t>푸른나무재단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 「</a:t>
            </a:r>
            <a:r>
              <a:rPr sz="1100" b="0" dirty="0" err="1">
                <a:solidFill>
                  <a:srgbClr val="666666"/>
                </a:solidFill>
                <a:latin typeface="+mn-ea"/>
              </a:rPr>
              <a:t>장난과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1100" b="0" dirty="0" err="1">
                <a:solidFill>
                  <a:srgbClr val="666666"/>
                </a:solidFill>
                <a:latin typeface="+mn-ea"/>
              </a:rPr>
              <a:t>폭력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1100" b="0" dirty="0" err="1">
                <a:solidFill>
                  <a:srgbClr val="666666"/>
                </a:solidFill>
                <a:latin typeface="+mn-ea"/>
              </a:rPr>
              <a:t>사이</a:t>
            </a: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」</a:t>
            </a:r>
            <a:br>
              <a:rPr lang="en-US" sz="1100" dirty="0">
                <a:solidFill>
                  <a:srgbClr val="666666"/>
                </a:solidFill>
                <a:latin typeface="+mn-ea"/>
              </a:rPr>
            </a:br>
            <a:r>
              <a:rPr sz="1100" b="0" dirty="0" err="1">
                <a:solidFill>
                  <a:srgbClr val="666666"/>
                </a:solidFill>
                <a:latin typeface="+mn-ea"/>
              </a:rPr>
              <a:t>음악</a:t>
            </a:r>
            <a:r>
              <a:rPr lang="en-US" altLang="ko-KR" sz="1100" dirty="0">
                <a:solidFill>
                  <a:srgbClr val="666666"/>
                </a:solidFill>
                <a:latin typeface="+mn-ea"/>
              </a:rPr>
              <a:t>: Kevin MacLeod 〈Eighties Action〉</a:t>
            </a:r>
            <a:endParaRPr sz="1100" b="0" dirty="0">
              <a:solidFill>
                <a:srgbClr val="666666"/>
              </a:solidFill>
              <a:latin typeface="+mn-ea"/>
            </a:endParaRPr>
          </a:p>
        </p:txBody>
      </p:sp>
      <p:pic>
        <p:nvPicPr>
          <p:cNvPr id="6" name="온라인 미디어 3" title="[투게더 프로젝트] 장난과 폭력사이_학교폭력예방영상_시사교양콘텐츠_푸른나무재단">
            <a:hlinkClick r:id="" action="ppaction://media"/>
            <a:extLst>
              <a:ext uri="{FF2B5EF4-FFF2-40B4-BE49-F238E27FC236}">
                <a16:creationId xmlns:a16="http://schemas.microsoft.com/office/drawing/2014/main" id="{62DA596F-A08B-93BC-E001-7395A457AA5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446240" y="1641803"/>
            <a:ext cx="7339675" cy="4146926"/>
          </a:xfrm>
          <a:prstGeom prst="rect">
            <a:avLst/>
          </a:prstGeom>
        </p:spPr>
      </p:pic>
      <p:pic>
        <p:nvPicPr>
          <p:cNvPr id="7" name="온라인 미디어 2" title="Kevin MacLeod: Eighties Action">
            <a:hlinkClick r:id="" action="ppaction://media"/>
            <a:extLst>
              <a:ext uri="{FF2B5EF4-FFF2-40B4-BE49-F238E27FC236}">
                <a16:creationId xmlns:a16="http://schemas.microsoft.com/office/drawing/2014/main" id="{0CF38BCD-BC89-888C-8F59-BB7C504E66FB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1181669" y="1641803"/>
            <a:ext cx="2007855" cy="113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44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97F38-D9BC-9508-6FEA-7130FD7EC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내용 개체 틀 15">
            <a:extLst>
              <a:ext uri="{FF2B5EF4-FFF2-40B4-BE49-F238E27FC236}">
                <a16:creationId xmlns:a16="http://schemas.microsoft.com/office/drawing/2014/main" id="{38178798-0068-F40C-9811-229E26B6AD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90275FA-DC85-E7CB-8CB0-EBF5EF99B2A6}"/>
              </a:ext>
            </a:extLst>
          </p:cNvPr>
          <p:cNvSpPr txBox="1"/>
          <p:nvPr/>
        </p:nvSpPr>
        <p:spPr>
          <a:xfrm>
            <a:off x="2708476" y="387291"/>
            <a:ext cx="544010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dirty="0">
                <a:latin typeface="HY헤드라인M"/>
                <a:ea typeface="HY헤드라인M"/>
              </a:rPr>
              <a:t>세 번째 영상</a:t>
            </a:r>
          </a:p>
        </p:txBody>
      </p:sp>
      <p:pic>
        <p:nvPicPr>
          <p:cNvPr id="3" name="온라인 미디어 1" title="Kevin MacLeod: Come Play with Me">
            <a:hlinkClick r:id="" action="ppaction://media"/>
            <a:extLst>
              <a:ext uri="{FF2B5EF4-FFF2-40B4-BE49-F238E27FC236}">
                <a16:creationId xmlns:a16="http://schemas.microsoft.com/office/drawing/2014/main" id="{20CA40F3-5B39-E054-7AE2-F513EDCF410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181669" y="1641803"/>
            <a:ext cx="2007855" cy="1134441"/>
          </a:xfrm>
          <a:prstGeom prst="rect">
            <a:avLst/>
          </a:prstGeom>
        </p:spPr>
      </p:pic>
      <p:pic>
        <p:nvPicPr>
          <p:cNvPr id="5" name="온라인 미디어 3" title="[투게더 프로젝트] 장난과 폭력사이_학교폭력예방영상_시사교양콘텐츠_푸른나무재단">
            <a:hlinkClick r:id="" action="ppaction://media"/>
            <a:extLst>
              <a:ext uri="{FF2B5EF4-FFF2-40B4-BE49-F238E27FC236}">
                <a16:creationId xmlns:a16="http://schemas.microsoft.com/office/drawing/2014/main" id="{BA24412B-FB00-C6D2-BA82-EC3242E9A531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3446240" y="1641803"/>
            <a:ext cx="7339675" cy="414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945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4ECF93-C0B7-2671-F2DF-62E54B804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내용 개체 틀 9">
            <a:extLst>
              <a:ext uri="{FF2B5EF4-FFF2-40B4-BE49-F238E27FC236}">
                <a16:creationId xmlns:a16="http://schemas.microsoft.com/office/drawing/2014/main" id="{CFDD1324-08C7-5F76-37BF-C4A8D7092D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56BA28F-82BB-DF76-AC33-A8FF4CBBDF5C}"/>
              </a:ext>
            </a:extLst>
          </p:cNvPr>
          <p:cNvSpPr txBox="1"/>
          <p:nvPr/>
        </p:nvSpPr>
        <p:spPr>
          <a:xfrm>
            <a:off x="914400" y="2651760"/>
            <a:ext cx="10362895" cy="111825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800"/>
              </a:spcAft>
            </a:pPr>
            <a:r>
              <a:rPr sz="3000" b="1" dirty="0" err="1">
                <a:solidFill>
                  <a:srgbClr val="212121"/>
                </a:solidFill>
                <a:latin typeface="나눔고딕"/>
                <a:ea typeface="나눔고딕"/>
              </a:rPr>
              <a:t>그런</a:t>
            </a:r>
            <a:r>
              <a:rPr sz="3000" b="1" dirty="0">
                <a:solidFill>
                  <a:srgbClr val="212121"/>
                </a:solidFill>
                <a:latin typeface="나눔고딕"/>
                <a:ea typeface="나눔고딕"/>
              </a:rPr>
              <a:t> </a:t>
            </a:r>
            <a:r>
              <a:rPr sz="3000" b="1" dirty="0" err="1">
                <a:solidFill>
                  <a:srgbClr val="212121"/>
                </a:solidFill>
                <a:latin typeface="나눔고딕"/>
                <a:ea typeface="나눔고딕"/>
              </a:rPr>
              <a:t>생각들을</a:t>
            </a:r>
            <a:r>
              <a:rPr sz="3000" b="1" dirty="0">
                <a:solidFill>
                  <a:srgbClr val="212121"/>
                </a:solidFill>
                <a:latin typeface="나눔고딕"/>
                <a:ea typeface="나눔고딕"/>
              </a:rPr>
              <a:t> </a:t>
            </a:r>
            <a:r>
              <a:rPr sz="3000" b="1" dirty="0" err="1">
                <a:solidFill>
                  <a:srgbClr val="212121"/>
                </a:solidFill>
                <a:latin typeface="+mn-ea"/>
              </a:rPr>
              <a:t>이끌어낸</a:t>
            </a:r>
            <a:r>
              <a:rPr sz="3000" b="1" dirty="0">
                <a:solidFill>
                  <a:srgbClr val="212121"/>
                </a:solidFill>
                <a:latin typeface="나눔고딕"/>
                <a:ea typeface="나눔고딕"/>
              </a:rPr>
              <a:t> </a:t>
            </a:r>
            <a:r>
              <a:rPr sz="3000" b="1" dirty="0" err="1">
                <a:solidFill>
                  <a:srgbClr val="212121"/>
                </a:solidFill>
                <a:latin typeface="나눔고딕"/>
                <a:ea typeface="나눔고딕"/>
              </a:rPr>
              <a:t>음악을</a:t>
            </a:r>
            <a:r>
              <a:rPr sz="3000" b="1" dirty="0">
                <a:solidFill>
                  <a:srgbClr val="212121"/>
                </a:solidFill>
                <a:latin typeface="나눔고딕"/>
                <a:ea typeface="나눔고딕"/>
              </a:rPr>
              <a:t> </a:t>
            </a:r>
            <a:r>
              <a:rPr sz="3000" b="1" dirty="0" err="1">
                <a:solidFill>
                  <a:srgbClr val="212121"/>
                </a:solidFill>
                <a:latin typeface="나눔고딕"/>
                <a:ea typeface="나눔고딕"/>
              </a:rPr>
              <a:t>빼면</a:t>
            </a:r>
            <a:r>
              <a:rPr sz="3000" b="1" dirty="0">
                <a:solidFill>
                  <a:srgbClr val="212121"/>
                </a:solidFill>
                <a:latin typeface="나눔고딕"/>
                <a:ea typeface="나눔고딕"/>
              </a:rPr>
              <a:t>,</a:t>
            </a:r>
          </a:p>
          <a:p>
            <a:pPr algn="ctr">
              <a:spcAft>
                <a:spcPts val="800"/>
              </a:spcAft>
            </a:pPr>
            <a:r>
              <a:rPr sz="3000" b="1" dirty="0" err="1">
                <a:solidFill>
                  <a:srgbClr val="212121"/>
                </a:solidFill>
                <a:latin typeface="나눔고딕"/>
                <a:ea typeface="나눔고딕"/>
              </a:rPr>
              <a:t>뭐가</a:t>
            </a:r>
            <a:r>
              <a:rPr sz="3000" b="1" dirty="0">
                <a:solidFill>
                  <a:srgbClr val="212121"/>
                </a:solidFill>
                <a:latin typeface="나눔고딕"/>
                <a:ea typeface="나눔고딕"/>
              </a:rPr>
              <a:t> </a:t>
            </a:r>
            <a:r>
              <a:rPr sz="3000" b="1" dirty="0" err="1">
                <a:solidFill>
                  <a:srgbClr val="212121"/>
                </a:solidFill>
                <a:latin typeface="나눔고딕"/>
                <a:ea typeface="나눔고딕"/>
              </a:rPr>
              <a:t>남을까요</a:t>
            </a:r>
            <a:r>
              <a:rPr sz="3000" b="1" dirty="0">
                <a:solidFill>
                  <a:srgbClr val="212121"/>
                </a:solidFill>
                <a:latin typeface="나눔고딕"/>
                <a:ea typeface="나눔고딕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BFABB-AB97-0B60-D345-3AE8514560FB}"/>
              </a:ext>
            </a:extLst>
          </p:cNvPr>
          <p:cNvSpPr txBox="1"/>
          <p:nvPr/>
        </p:nvSpPr>
        <p:spPr>
          <a:xfrm>
            <a:off x="1191241" y="384014"/>
            <a:ext cx="784422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500" dirty="0">
                <a:latin typeface="HY헤드라인M"/>
                <a:ea typeface="HY헤드라인M"/>
              </a:rPr>
              <a:t>음악이 없다면</a:t>
            </a:r>
          </a:p>
        </p:txBody>
      </p:sp>
    </p:spTree>
    <p:extLst>
      <p:ext uri="{BB962C8B-B14F-4D97-AF65-F5344CB8AC3E}">
        <p14:creationId xmlns:p14="http://schemas.microsoft.com/office/powerpoint/2010/main" val="65537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C5502-204E-DB6A-39EA-5865763B8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내용 개체 틀 13">
            <a:extLst>
              <a:ext uri="{FF2B5EF4-FFF2-40B4-BE49-F238E27FC236}">
                <a16:creationId xmlns:a16="http://schemas.microsoft.com/office/drawing/2014/main" id="{6F419BEC-250E-F860-6D97-883B69597A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D224EC88-8B1D-F71F-B145-43DD88E2F427}"/>
              </a:ext>
            </a:extLst>
          </p:cNvPr>
          <p:cNvSpPr txBox="1"/>
          <p:nvPr/>
        </p:nvSpPr>
        <p:spPr>
          <a:xfrm>
            <a:off x="5847378" y="3692823"/>
            <a:ext cx="7175502" cy="639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 lang="ko-KR" altLang="en-US"/>
            </a:pPr>
            <a:endParaRPr lang="ko-KR" altLang="en-US" sz="2400" b="1" spc="-148">
              <a:solidFill>
                <a:srgbClr val="C00000"/>
              </a:solidFill>
              <a:latin typeface="맑은 고딕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2E040F-BAD2-6A63-559C-96A3EB4A7C77}"/>
              </a:ext>
            </a:extLst>
          </p:cNvPr>
          <p:cNvSpPr txBox="1"/>
          <p:nvPr/>
        </p:nvSpPr>
        <p:spPr>
          <a:xfrm>
            <a:off x="2708476" y="387291"/>
            <a:ext cx="544010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dirty="0">
                <a:latin typeface="HY헤드라인M"/>
                <a:ea typeface="HY헤드라인M"/>
              </a:rPr>
              <a:t>영상 시청</a:t>
            </a:r>
            <a:r>
              <a:rPr lang="ko-KR" altLang="en-US" sz="3300" dirty="0">
                <a:latin typeface="HY헤드라인M"/>
                <a:ea typeface="HY헤드라인M"/>
              </a:rPr>
              <a:t>과 소감 남기기</a:t>
            </a:r>
            <a:endParaRPr lang="ko-KR" altLang="en-US" sz="3200" dirty="0">
              <a:latin typeface="HY헤드라인M"/>
              <a:ea typeface="HY헤드라인M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1CCA99-FF5D-6DF9-4FF5-8313EBA0B7EC}"/>
              </a:ext>
            </a:extLst>
          </p:cNvPr>
          <p:cNvSpPr txBox="1"/>
          <p:nvPr/>
        </p:nvSpPr>
        <p:spPr>
          <a:xfrm>
            <a:off x="914400" y="2103120"/>
            <a:ext cx="10362895" cy="49244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800"/>
              </a:spcAft>
            </a:pPr>
            <a:r>
              <a:rPr sz="2600" b="1" dirty="0" err="1">
                <a:solidFill>
                  <a:srgbClr val="212121"/>
                </a:solidFill>
                <a:latin typeface="+mn-ea"/>
              </a:rPr>
              <a:t>같은</a:t>
            </a:r>
            <a:r>
              <a:rPr sz="26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600" b="1" dirty="0" err="1">
                <a:solidFill>
                  <a:srgbClr val="212121"/>
                </a:solidFill>
                <a:latin typeface="+mn-ea"/>
              </a:rPr>
              <a:t>내용의</a:t>
            </a:r>
            <a:r>
              <a:rPr sz="26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600" b="1" dirty="0" err="1">
                <a:solidFill>
                  <a:srgbClr val="212121"/>
                </a:solidFill>
                <a:latin typeface="+mn-ea"/>
              </a:rPr>
              <a:t>영상을</a:t>
            </a:r>
            <a:r>
              <a:rPr sz="2600" b="1" dirty="0">
                <a:solidFill>
                  <a:srgbClr val="212121"/>
                </a:solidFill>
                <a:latin typeface="+mn-ea"/>
              </a:rPr>
              <a:t> 세 번 </a:t>
            </a:r>
            <a:r>
              <a:rPr sz="2600" b="1" dirty="0" err="1">
                <a:solidFill>
                  <a:srgbClr val="212121"/>
                </a:solidFill>
                <a:latin typeface="+mn-ea"/>
              </a:rPr>
              <a:t>시청할</a:t>
            </a:r>
            <a:r>
              <a:rPr sz="26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600" b="1" dirty="0" err="1">
                <a:solidFill>
                  <a:srgbClr val="212121"/>
                </a:solidFill>
                <a:latin typeface="+mn-ea"/>
              </a:rPr>
              <a:t>예정입니다</a:t>
            </a:r>
            <a:r>
              <a:rPr sz="2600" b="1" dirty="0">
                <a:solidFill>
                  <a:srgbClr val="212121"/>
                </a:solidFill>
                <a:latin typeface="+mn-ea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ED2EAB-67EE-7DA5-C69B-77BA33E307DA}"/>
              </a:ext>
            </a:extLst>
          </p:cNvPr>
          <p:cNvSpPr txBox="1"/>
          <p:nvPr/>
        </p:nvSpPr>
        <p:spPr>
          <a:xfrm>
            <a:off x="914400" y="3108960"/>
            <a:ext cx="10362895" cy="78483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2000" b="0" dirty="0">
                <a:solidFill>
                  <a:srgbClr val="212121"/>
                </a:solidFill>
                <a:latin typeface="+mn-ea"/>
              </a:rPr>
              <a:t>볼 </a:t>
            </a:r>
            <a:r>
              <a:rPr sz="2000" b="0" dirty="0" err="1">
                <a:solidFill>
                  <a:srgbClr val="212121"/>
                </a:solidFill>
                <a:latin typeface="+mn-ea"/>
              </a:rPr>
              <a:t>때마다</a:t>
            </a:r>
            <a:r>
              <a:rPr sz="2000" b="0" dirty="0">
                <a:solidFill>
                  <a:srgbClr val="212121"/>
                </a:solidFill>
                <a:latin typeface="+mn-ea"/>
              </a:rPr>
              <a:t>, 그 </a:t>
            </a:r>
            <a:r>
              <a:rPr sz="2000" b="0" dirty="0" err="1">
                <a:solidFill>
                  <a:srgbClr val="212121"/>
                </a:solidFill>
                <a:latin typeface="+mn-ea"/>
              </a:rPr>
              <a:t>상황에</a:t>
            </a:r>
            <a:r>
              <a:rPr sz="20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2000" b="0" dirty="0" err="1">
                <a:solidFill>
                  <a:srgbClr val="212121"/>
                </a:solidFill>
                <a:latin typeface="+mn-ea"/>
              </a:rPr>
              <a:t>대해</a:t>
            </a:r>
            <a:r>
              <a:rPr sz="20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2000" b="0" dirty="0" err="1">
                <a:solidFill>
                  <a:srgbClr val="212121"/>
                </a:solidFill>
                <a:latin typeface="+mn-ea"/>
              </a:rPr>
              <a:t>어떻게</a:t>
            </a:r>
            <a:r>
              <a:rPr sz="20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2000" b="0" dirty="0" err="1">
                <a:solidFill>
                  <a:srgbClr val="212121"/>
                </a:solidFill>
                <a:latin typeface="+mn-ea"/>
              </a:rPr>
              <a:t>느꼈는지</a:t>
            </a:r>
            <a:endParaRPr sz="2000" b="0" dirty="0">
              <a:solidFill>
                <a:srgbClr val="212121"/>
              </a:solidFill>
              <a:latin typeface="+mn-ea"/>
            </a:endParaRPr>
          </a:p>
          <a:p>
            <a:pPr algn="ctr">
              <a:spcAft>
                <a:spcPts val="600"/>
              </a:spcAft>
            </a:pPr>
            <a:r>
              <a:rPr sz="2000" b="0" dirty="0" err="1">
                <a:solidFill>
                  <a:srgbClr val="212121"/>
                </a:solidFill>
                <a:latin typeface="+mn-ea"/>
              </a:rPr>
              <a:t>소감만</a:t>
            </a:r>
            <a:r>
              <a:rPr sz="20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2000" b="0" dirty="0" err="1">
                <a:solidFill>
                  <a:srgbClr val="212121"/>
                </a:solidFill>
                <a:latin typeface="+mn-ea"/>
              </a:rPr>
              <a:t>간단히</a:t>
            </a:r>
            <a:r>
              <a:rPr sz="20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2000" b="0" dirty="0" err="1">
                <a:solidFill>
                  <a:srgbClr val="212121"/>
                </a:solidFill>
                <a:latin typeface="+mn-ea"/>
              </a:rPr>
              <a:t>적어주세요</a:t>
            </a:r>
            <a:r>
              <a:rPr sz="2000" b="0" dirty="0">
                <a:solidFill>
                  <a:srgbClr val="212121"/>
                </a:solidFill>
                <a:latin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765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FD81F-71BF-EEF9-6C4D-C352173C8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내용 개체 틀 9">
            <a:extLst>
              <a:ext uri="{FF2B5EF4-FFF2-40B4-BE49-F238E27FC236}">
                <a16:creationId xmlns:a16="http://schemas.microsoft.com/office/drawing/2014/main" id="{3F2CDE06-C688-8B0C-E7C0-614A364D2F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4D01E7E-187C-F44D-B8C7-54D80AC309F3}"/>
              </a:ext>
            </a:extLst>
          </p:cNvPr>
          <p:cNvSpPr txBox="1"/>
          <p:nvPr/>
        </p:nvSpPr>
        <p:spPr>
          <a:xfrm>
            <a:off x="1191241" y="384014"/>
            <a:ext cx="784422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500" dirty="0">
                <a:latin typeface="HY헤드라인M"/>
                <a:ea typeface="HY헤드라인M"/>
              </a:rPr>
              <a:t>남은 것은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718E49-F7F4-B20C-B441-28339A750A42}"/>
              </a:ext>
            </a:extLst>
          </p:cNvPr>
          <p:cNvSpPr txBox="1"/>
          <p:nvPr/>
        </p:nvSpPr>
        <p:spPr>
          <a:xfrm>
            <a:off x="914400" y="1737360"/>
            <a:ext cx="10362895" cy="815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2100" b="0">
                <a:solidFill>
                  <a:srgbClr val="666666"/>
                </a:solidFill>
                <a:latin typeface="+mn-ea"/>
              </a:rPr>
              <a:t>음악은 장난스럽게, 당당하게, 불안하게</a:t>
            </a:r>
          </a:p>
          <a:p>
            <a:pPr algn="ctr">
              <a:spcAft>
                <a:spcPts val="600"/>
              </a:spcAft>
            </a:pPr>
            <a:r>
              <a:rPr sz="2100" b="0">
                <a:solidFill>
                  <a:srgbClr val="666666"/>
                </a:solidFill>
                <a:latin typeface="+mn-ea"/>
              </a:rPr>
              <a:t>시청자의 감정을 이끌어 내려고 했지만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DD71B6-4F03-8D62-C8CB-04AD6371724A}"/>
              </a:ext>
            </a:extLst>
          </p:cNvPr>
          <p:cNvSpPr txBox="1"/>
          <p:nvPr/>
        </p:nvSpPr>
        <p:spPr>
          <a:xfrm>
            <a:off x="914400" y="3291840"/>
            <a:ext cx="10362895" cy="177484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800"/>
              </a:spcAft>
            </a:pPr>
            <a:r>
              <a:rPr sz="3200" b="1" dirty="0" err="1">
                <a:solidFill>
                  <a:srgbClr val="212121"/>
                </a:solidFill>
                <a:latin typeface="+mn-ea"/>
              </a:rPr>
              <a:t>음악을</a:t>
            </a:r>
            <a:r>
              <a:rPr sz="32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3200" b="1" dirty="0" err="1">
                <a:solidFill>
                  <a:srgbClr val="212121"/>
                </a:solidFill>
                <a:latin typeface="+mn-ea"/>
              </a:rPr>
              <a:t>가리고</a:t>
            </a:r>
            <a:r>
              <a:rPr sz="32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3200" b="1" dirty="0" err="1">
                <a:solidFill>
                  <a:srgbClr val="212121"/>
                </a:solidFill>
                <a:latin typeface="+mn-ea"/>
              </a:rPr>
              <a:t>보면</a:t>
            </a:r>
            <a:r>
              <a:rPr sz="32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3200" b="1" dirty="0" err="1">
                <a:solidFill>
                  <a:srgbClr val="212121"/>
                </a:solidFill>
                <a:latin typeface="+mn-ea"/>
              </a:rPr>
              <a:t>남는</a:t>
            </a:r>
            <a:r>
              <a:rPr sz="32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3200" b="1" dirty="0" err="1">
                <a:solidFill>
                  <a:srgbClr val="212121"/>
                </a:solidFill>
                <a:latin typeface="+mn-ea"/>
              </a:rPr>
              <a:t>것은</a:t>
            </a:r>
            <a:endParaRPr sz="3200" b="1" dirty="0">
              <a:solidFill>
                <a:srgbClr val="212121"/>
              </a:solidFill>
              <a:latin typeface="+mn-ea"/>
            </a:endParaRPr>
          </a:p>
          <a:p>
            <a:pPr algn="ctr">
              <a:spcAft>
                <a:spcPts val="800"/>
              </a:spcAft>
            </a:pPr>
            <a:r>
              <a:rPr sz="3200" b="1" dirty="0" err="1">
                <a:solidFill>
                  <a:srgbClr val="212121"/>
                </a:solidFill>
                <a:latin typeface="+mn-ea"/>
              </a:rPr>
              <a:t>그냥</a:t>
            </a:r>
            <a:r>
              <a:rPr sz="3200" b="1" dirty="0">
                <a:solidFill>
                  <a:srgbClr val="212121"/>
                </a:solidFill>
                <a:latin typeface="+mn-ea"/>
              </a:rPr>
              <a:t> 한 </a:t>
            </a:r>
            <a:r>
              <a:rPr sz="3200" b="1" dirty="0" err="1">
                <a:solidFill>
                  <a:srgbClr val="212121"/>
                </a:solidFill>
                <a:latin typeface="+mn-ea"/>
              </a:rPr>
              <a:t>친구가</a:t>
            </a:r>
            <a:r>
              <a:rPr sz="32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3200" b="1" dirty="0" err="1">
                <a:solidFill>
                  <a:srgbClr val="212121"/>
                </a:solidFill>
                <a:latin typeface="+mn-ea"/>
              </a:rPr>
              <a:t>다른</a:t>
            </a:r>
            <a:r>
              <a:rPr sz="32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3200" b="1" dirty="0" err="1">
                <a:solidFill>
                  <a:srgbClr val="212121"/>
                </a:solidFill>
                <a:latin typeface="+mn-ea"/>
              </a:rPr>
              <a:t>친구를</a:t>
            </a:r>
            <a:endParaRPr sz="3200" b="1" dirty="0">
              <a:solidFill>
                <a:srgbClr val="212121"/>
              </a:solidFill>
              <a:latin typeface="+mn-ea"/>
            </a:endParaRPr>
          </a:p>
          <a:p>
            <a:pPr algn="ctr">
              <a:spcAft>
                <a:spcPts val="800"/>
              </a:spcAft>
            </a:pPr>
            <a:r>
              <a:rPr sz="3200" b="1" dirty="0" err="1">
                <a:solidFill>
                  <a:srgbClr val="1F3A5F"/>
                </a:solidFill>
                <a:latin typeface="+mn-ea"/>
              </a:rPr>
              <a:t>기분</a:t>
            </a:r>
            <a:r>
              <a:rPr sz="3200" b="1" dirty="0">
                <a:solidFill>
                  <a:srgbClr val="1F3A5F"/>
                </a:solidFill>
                <a:latin typeface="+mn-ea"/>
              </a:rPr>
              <a:t> </a:t>
            </a:r>
            <a:r>
              <a:rPr sz="3200" b="1" dirty="0" err="1">
                <a:solidFill>
                  <a:srgbClr val="1F3A5F"/>
                </a:solidFill>
                <a:latin typeface="+mn-ea"/>
              </a:rPr>
              <a:t>나쁘다는</a:t>
            </a:r>
            <a:r>
              <a:rPr sz="3200" b="1" dirty="0">
                <a:solidFill>
                  <a:srgbClr val="1F3A5F"/>
                </a:solidFill>
                <a:latin typeface="+mn-ea"/>
              </a:rPr>
              <a:t> </a:t>
            </a:r>
            <a:r>
              <a:rPr sz="3200" b="1" dirty="0" err="1">
                <a:solidFill>
                  <a:srgbClr val="1F3A5F"/>
                </a:solidFill>
                <a:latin typeface="+mn-ea"/>
              </a:rPr>
              <a:t>이유로</a:t>
            </a:r>
            <a:r>
              <a:rPr sz="3200" b="1" dirty="0">
                <a:solidFill>
                  <a:srgbClr val="1F3A5F"/>
                </a:solidFill>
                <a:latin typeface="+mn-ea"/>
              </a:rPr>
              <a:t> </a:t>
            </a:r>
            <a:r>
              <a:rPr sz="3200" b="1" dirty="0" err="1">
                <a:solidFill>
                  <a:srgbClr val="1F3A5F"/>
                </a:solidFill>
                <a:latin typeface="+mn-ea"/>
              </a:rPr>
              <a:t>때렸다는</a:t>
            </a:r>
            <a:r>
              <a:rPr sz="3200" b="1" dirty="0">
                <a:solidFill>
                  <a:srgbClr val="1F3A5F"/>
                </a:solidFill>
                <a:latin typeface="+mn-ea"/>
              </a:rPr>
              <a:t> </a:t>
            </a:r>
            <a:r>
              <a:rPr sz="3200" b="1" dirty="0" err="1">
                <a:solidFill>
                  <a:srgbClr val="1F3A5F"/>
                </a:solidFill>
                <a:latin typeface="+mn-ea"/>
              </a:rPr>
              <a:t>사실입니다</a:t>
            </a:r>
            <a:r>
              <a:rPr sz="3200" b="1" dirty="0">
                <a:solidFill>
                  <a:srgbClr val="1F3A5F"/>
                </a:solidFill>
                <a:latin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5122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2A429-948B-EE77-9577-B19149C7C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내용 개체 틀 9">
            <a:extLst>
              <a:ext uri="{FF2B5EF4-FFF2-40B4-BE49-F238E27FC236}">
                <a16:creationId xmlns:a16="http://schemas.microsoft.com/office/drawing/2014/main" id="{44287F6B-4B5A-AA08-7DEB-D4F6D7F881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93EC222-D50B-66FE-8483-051673AD0D9F}"/>
              </a:ext>
            </a:extLst>
          </p:cNvPr>
          <p:cNvSpPr txBox="1"/>
          <p:nvPr/>
        </p:nvSpPr>
        <p:spPr>
          <a:xfrm>
            <a:off x="1191241" y="384014"/>
            <a:ext cx="784422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500" dirty="0">
                <a:latin typeface="HY헤드라인M"/>
                <a:ea typeface="HY헤드라인M"/>
              </a:rPr>
              <a:t>표현이 과한가요</a:t>
            </a:r>
            <a:r>
              <a:rPr lang="en-US" altLang="ko-KR" sz="3500" dirty="0">
                <a:latin typeface="HY헤드라인M"/>
                <a:ea typeface="HY헤드라인M"/>
              </a:rPr>
              <a:t>?</a:t>
            </a:r>
            <a:endParaRPr lang="ko-KR" altLang="en-US" sz="3500" dirty="0">
              <a:latin typeface="HY헤드라인M"/>
              <a:ea typeface="HY헤드라인M"/>
            </a:endParaRP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D0F80873-711D-143F-E3A8-7CC6510D9CDD}"/>
              </a:ext>
            </a:extLst>
          </p:cNvPr>
          <p:cNvSpPr/>
          <p:nvPr/>
        </p:nvSpPr>
        <p:spPr>
          <a:xfrm>
            <a:off x="1645920" y="2011680"/>
            <a:ext cx="8899855" cy="1737360"/>
          </a:xfrm>
          <a:prstGeom prst="roundRect">
            <a:avLst>
              <a:gd name="adj" fmla="val 10000"/>
            </a:avLst>
          </a:prstGeom>
          <a:solidFill>
            <a:srgbClr val="F2F5F8"/>
          </a:solidFill>
          <a:ln w="19050">
            <a:solidFill>
              <a:srgbClr val="6666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400" b="1">
                <a:solidFill>
                  <a:srgbClr val="212121"/>
                </a:solidFill>
                <a:latin typeface="+mn-ea"/>
              </a:rPr>
              <a:t>"영상에 나온 건</a:t>
            </a:r>
          </a:p>
          <a:p>
            <a:pPr algn="ctr"/>
            <a:r>
              <a:rPr sz="2400" b="1">
                <a:solidFill>
                  <a:srgbClr val="212121"/>
                </a:solidFill>
                <a:latin typeface="+mn-ea"/>
              </a:rPr>
              <a:t>그냥 친구끼리 하는 장난 아니에요?"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5754EC-3852-82D2-A88D-10868665BA65}"/>
              </a:ext>
            </a:extLst>
          </p:cNvPr>
          <p:cNvSpPr txBox="1"/>
          <p:nvPr/>
        </p:nvSpPr>
        <p:spPr>
          <a:xfrm>
            <a:off x="914400" y="4206240"/>
            <a:ext cx="10362895" cy="4001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2000" b="0" dirty="0" err="1">
                <a:solidFill>
                  <a:srgbClr val="666666"/>
                </a:solidFill>
                <a:latin typeface="+mn-ea"/>
              </a:rPr>
              <a:t>그렇게</a:t>
            </a:r>
            <a:r>
              <a:rPr sz="20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2000" b="0" dirty="0" err="1">
                <a:solidFill>
                  <a:srgbClr val="666666"/>
                </a:solidFill>
                <a:latin typeface="+mn-ea"/>
              </a:rPr>
              <a:t>생각할</a:t>
            </a:r>
            <a:r>
              <a:rPr sz="2000" b="0" dirty="0">
                <a:solidFill>
                  <a:srgbClr val="666666"/>
                </a:solidFill>
                <a:latin typeface="+mn-ea"/>
              </a:rPr>
              <a:t> 수 </a:t>
            </a:r>
            <a:r>
              <a:rPr sz="2000" b="0" dirty="0" err="1">
                <a:solidFill>
                  <a:srgbClr val="666666"/>
                </a:solidFill>
                <a:latin typeface="+mn-ea"/>
              </a:rPr>
              <a:t>있습니다</a:t>
            </a:r>
            <a:r>
              <a:rPr sz="2000" b="0" dirty="0">
                <a:solidFill>
                  <a:srgbClr val="666666"/>
                </a:solidFill>
                <a:latin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98288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45CA9-91FB-F642-E85C-5FD58F51C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내용 개체 틀 9">
            <a:extLst>
              <a:ext uri="{FF2B5EF4-FFF2-40B4-BE49-F238E27FC236}">
                <a16:creationId xmlns:a16="http://schemas.microsoft.com/office/drawing/2014/main" id="{D3C27C7F-73DA-700B-D862-2DB828BF83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C500A99-77C6-F6ED-8ECB-12717318DECE}"/>
              </a:ext>
            </a:extLst>
          </p:cNvPr>
          <p:cNvSpPr txBox="1"/>
          <p:nvPr/>
        </p:nvSpPr>
        <p:spPr>
          <a:xfrm>
            <a:off x="1191241" y="384014"/>
            <a:ext cx="784422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500" dirty="0">
                <a:latin typeface="HY헤드라인M"/>
                <a:ea typeface="HY헤드라인M"/>
              </a:rPr>
              <a:t>폭력의 기준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9C0D51-E596-AF52-944A-243B85127468}"/>
              </a:ext>
            </a:extLst>
          </p:cNvPr>
          <p:cNvSpPr txBox="1"/>
          <p:nvPr/>
        </p:nvSpPr>
        <p:spPr>
          <a:xfrm>
            <a:off x="914399" y="2076137"/>
            <a:ext cx="10362895" cy="90794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2400" b="1" dirty="0" err="1">
                <a:solidFill>
                  <a:srgbClr val="212121"/>
                </a:solidFill>
                <a:latin typeface="+mn-ea"/>
              </a:rPr>
              <a:t>폭력이란</a:t>
            </a:r>
            <a:r>
              <a:rPr sz="24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400" b="1" dirty="0" err="1">
                <a:solidFill>
                  <a:srgbClr val="212121"/>
                </a:solidFill>
                <a:latin typeface="+mn-ea"/>
              </a:rPr>
              <a:t>가해자</a:t>
            </a:r>
            <a:r>
              <a:rPr sz="24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400" b="1" dirty="0" err="1">
                <a:solidFill>
                  <a:srgbClr val="212121"/>
                </a:solidFill>
                <a:latin typeface="+mn-ea"/>
              </a:rPr>
              <a:t>중심이</a:t>
            </a:r>
            <a:r>
              <a:rPr sz="24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400" b="1" dirty="0" err="1">
                <a:solidFill>
                  <a:srgbClr val="212121"/>
                </a:solidFill>
                <a:latin typeface="+mn-ea"/>
              </a:rPr>
              <a:t>아니라</a:t>
            </a:r>
            <a:endParaRPr sz="2400" b="1" dirty="0">
              <a:solidFill>
                <a:srgbClr val="212121"/>
              </a:solidFill>
              <a:latin typeface="+mn-ea"/>
            </a:endParaRPr>
          </a:p>
          <a:p>
            <a:pPr algn="ctr">
              <a:spcAft>
                <a:spcPts val="600"/>
              </a:spcAft>
            </a:pPr>
            <a:r>
              <a:rPr sz="2400" b="1" dirty="0" err="1">
                <a:solidFill>
                  <a:srgbClr val="1F3A5F"/>
                </a:solidFill>
                <a:latin typeface="+mn-ea"/>
              </a:rPr>
              <a:t>피해자</a:t>
            </a:r>
            <a:r>
              <a:rPr sz="2400" b="1" dirty="0">
                <a:solidFill>
                  <a:srgbClr val="1F3A5F"/>
                </a:solidFill>
                <a:latin typeface="+mn-ea"/>
              </a:rPr>
              <a:t> </a:t>
            </a:r>
            <a:r>
              <a:rPr sz="2400" b="1" dirty="0" err="1">
                <a:solidFill>
                  <a:srgbClr val="1F3A5F"/>
                </a:solidFill>
                <a:latin typeface="+mn-ea"/>
              </a:rPr>
              <a:t>중심의</a:t>
            </a:r>
            <a:r>
              <a:rPr sz="2400" b="1" dirty="0">
                <a:solidFill>
                  <a:srgbClr val="1F3A5F"/>
                </a:solidFill>
                <a:latin typeface="+mn-ea"/>
              </a:rPr>
              <a:t> </a:t>
            </a:r>
            <a:r>
              <a:rPr sz="2400" b="1" dirty="0" err="1">
                <a:solidFill>
                  <a:srgbClr val="1F3A5F"/>
                </a:solidFill>
                <a:latin typeface="+mn-ea"/>
              </a:rPr>
              <a:t>개념입니다</a:t>
            </a:r>
            <a:r>
              <a:rPr sz="2400" b="1" dirty="0">
                <a:solidFill>
                  <a:srgbClr val="1F3A5F"/>
                </a:solidFill>
                <a:latin typeface="+mn-ea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6CD76D-8995-94F5-21DC-46172E2DCAF0}"/>
              </a:ext>
            </a:extLst>
          </p:cNvPr>
          <p:cNvSpPr txBox="1"/>
          <p:nvPr/>
        </p:nvSpPr>
        <p:spPr>
          <a:xfrm>
            <a:off x="1097280" y="3429000"/>
            <a:ext cx="9997135" cy="76944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900" b="0" dirty="0" err="1">
                <a:solidFill>
                  <a:srgbClr val="666666"/>
                </a:solidFill>
                <a:latin typeface="+mn-ea"/>
              </a:rPr>
              <a:t>때린</a:t>
            </a:r>
            <a:r>
              <a:rPr sz="19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1900" b="0" dirty="0" err="1">
                <a:solidFill>
                  <a:srgbClr val="666666"/>
                </a:solidFill>
                <a:latin typeface="+mn-ea"/>
              </a:rPr>
              <a:t>학생</a:t>
            </a:r>
            <a:r>
              <a:rPr lang="ko-KR" altLang="en-US" sz="1900" b="0" dirty="0">
                <a:solidFill>
                  <a:srgbClr val="666666"/>
                </a:solidFill>
                <a:latin typeface="+mn-ea"/>
              </a:rPr>
              <a:t>의 의도보다</a:t>
            </a:r>
          </a:p>
          <a:p>
            <a:pPr algn="ctr">
              <a:spcAft>
                <a:spcPts val="600"/>
              </a:spcAft>
            </a:pPr>
            <a:r>
              <a:rPr sz="2000" b="1" dirty="0" err="1">
                <a:solidFill>
                  <a:srgbClr val="212121"/>
                </a:solidFill>
                <a:latin typeface="+mn-ea"/>
              </a:rPr>
              <a:t>맞은</a:t>
            </a:r>
            <a:r>
              <a:rPr sz="2000" b="1" dirty="0">
                <a:solidFill>
                  <a:srgbClr val="212121"/>
                </a:solidFill>
                <a:latin typeface="+mn-ea"/>
              </a:rPr>
              <a:t> </a:t>
            </a:r>
            <a:r>
              <a:rPr lang="ko-KR" altLang="en-US" sz="2000" b="1" dirty="0">
                <a:solidFill>
                  <a:srgbClr val="212121"/>
                </a:solidFill>
                <a:latin typeface="+mn-ea"/>
              </a:rPr>
              <a:t>학생이 받은 고통과 마음의 상처가 중요합니다</a:t>
            </a:r>
            <a:r>
              <a:rPr lang="en-US" altLang="ko-KR" sz="2000" b="1" dirty="0">
                <a:solidFill>
                  <a:srgbClr val="212121"/>
                </a:solidFill>
                <a:latin typeface="+mn-ea"/>
              </a:rPr>
              <a:t>.</a:t>
            </a:r>
            <a:endParaRPr sz="2000" b="1" dirty="0">
              <a:solidFill>
                <a:srgbClr val="21212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58269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87B6E-333E-FF12-5AC9-6DA6EE34B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내용 개체 틀 9">
            <a:extLst>
              <a:ext uri="{FF2B5EF4-FFF2-40B4-BE49-F238E27FC236}">
                <a16:creationId xmlns:a16="http://schemas.microsoft.com/office/drawing/2014/main" id="{E74957AC-D146-9292-2924-12E99EF29A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0152148-B005-CF6F-77EF-5C152A0AC4A5}"/>
              </a:ext>
            </a:extLst>
          </p:cNvPr>
          <p:cNvSpPr txBox="1"/>
          <p:nvPr/>
        </p:nvSpPr>
        <p:spPr>
          <a:xfrm>
            <a:off x="1191241" y="384014"/>
            <a:ext cx="784422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500" dirty="0">
                <a:latin typeface="HY헤드라인M"/>
                <a:ea typeface="HY헤드라인M"/>
              </a:rPr>
              <a:t>신체적 폭력이란</a:t>
            </a:r>
            <a:r>
              <a:rPr lang="en-US" altLang="ko-KR" sz="3500" dirty="0">
                <a:latin typeface="HY헤드라인M"/>
                <a:ea typeface="HY헤드라인M"/>
              </a:rPr>
              <a:t>?</a:t>
            </a:r>
            <a:endParaRPr lang="ko-KR" altLang="en-US" sz="3500" dirty="0">
              <a:latin typeface="HY헤드라인M"/>
              <a:ea typeface="HY헤드라인M"/>
            </a:endParaRPr>
          </a:p>
        </p:txBody>
      </p:sp>
      <p:sp>
        <p:nvSpPr>
          <p:cNvPr id="4" name="Rounded Rectangle 5">
            <a:extLst>
              <a:ext uri="{FF2B5EF4-FFF2-40B4-BE49-F238E27FC236}">
                <a16:creationId xmlns:a16="http://schemas.microsoft.com/office/drawing/2014/main" id="{9A2D913A-FCC2-F430-0CA0-82B5042BC6D5}"/>
              </a:ext>
            </a:extLst>
          </p:cNvPr>
          <p:cNvSpPr/>
          <p:nvPr/>
        </p:nvSpPr>
        <p:spPr>
          <a:xfrm>
            <a:off x="1463040" y="2752943"/>
            <a:ext cx="9265615" cy="1352113"/>
          </a:xfrm>
          <a:prstGeom prst="roundRect">
            <a:avLst>
              <a:gd name="adj" fmla="val 10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800" b="1" dirty="0" err="1">
                <a:solidFill>
                  <a:srgbClr val="212121"/>
                </a:solidFill>
                <a:latin typeface="+mn-ea"/>
              </a:rPr>
              <a:t>신체에</a:t>
            </a:r>
            <a:r>
              <a:rPr sz="28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800" b="1" dirty="0" err="1">
                <a:solidFill>
                  <a:srgbClr val="212121"/>
                </a:solidFill>
                <a:latin typeface="+mn-ea"/>
              </a:rPr>
              <a:t>힘을</a:t>
            </a:r>
            <a:r>
              <a:rPr sz="28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800" b="1" dirty="0" err="1">
                <a:solidFill>
                  <a:srgbClr val="212121"/>
                </a:solidFill>
                <a:latin typeface="+mn-ea"/>
              </a:rPr>
              <a:t>가해</a:t>
            </a:r>
            <a:r>
              <a:rPr sz="28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800" b="1" dirty="0" err="1">
                <a:solidFill>
                  <a:srgbClr val="212121"/>
                </a:solidFill>
                <a:latin typeface="+mn-ea"/>
              </a:rPr>
              <a:t>고통이나</a:t>
            </a:r>
            <a:r>
              <a:rPr sz="28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800" b="1" dirty="0" err="1">
                <a:solidFill>
                  <a:srgbClr val="212121"/>
                </a:solidFill>
                <a:latin typeface="+mn-ea"/>
              </a:rPr>
              <a:t>상해를</a:t>
            </a:r>
            <a:r>
              <a:rPr sz="28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800" b="1" dirty="0" err="1">
                <a:solidFill>
                  <a:srgbClr val="212121"/>
                </a:solidFill>
                <a:latin typeface="+mn-ea"/>
              </a:rPr>
              <a:t>주거나</a:t>
            </a:r>
            <a:endParaRPr sz="2800" b="1" dirty="0">
              <a:solidFill>
                <a:srgbClr val="212121"/>
              </a:solidFill>
              <a:latin typeface="+mn-ea"/>
            </a:endParaRPr>
          </a:p>
          <a:p>
            <a:pPr algn="ctr"/>
            <a:r>
              <a:rPr sz="2800" b="1" dirty="0" err="1">
                <a:solidFill>
                  <a:srgbClr val="212121"/>
                </a:solidFill>
                <a:latin typeface="+mn-ea"/>
              </a:rPr>
              <a:t>신체의</a:t>
            </a:r>
            <a:r>
              <a:rPr sz="28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800" b="1" dirty="0" err="1">
                <a:solidFill>
                  <a:srgbClr val="212121"/>
                </a:solidFill>
                <a:latin typeface="+mn-ea"/>
              </a:rPr>
              <a:t>자유를</a:t>
            </a:r>
            <a:r>
              <a:rPr sz="28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800" b="1" dirty="0" err="1">
                <a:solidFill>
                  <a:srgbClr val="212121"/>
                </a:solidFill>
                <a:latin typeface="+mn-ea"/>
              </a:rPr>
              <a:t>제한하는</a:t>
            </a:r>
            <a:r>
              <a:rPr sz="28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2800" b="1" dirty="0" err="1">
                <a:solidFill>
                  <a:srgbClr val="212121"/>
                </a:solidFill>
                <a:latin typeface="+mn-ea"/>
              </a:rPr>
              <a:t>행위</a:t>
            </a:r>
            <a:endParaRPr sz="2800" b="1" dirty="0">
              <a:solidFill>
                <a:srgbClr val="21212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265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2C869-641E-1A98-D105-75487284B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내용 개체 틀 9">
            <a:extLst>
              <a:ext uri="{FF2B5EF4-FFF2-40B4-BE49-F238E27FC236}">
                <a16:creationId xmlns:a16="http://schemas.microsoft.com/office/drawing/2014/main" id="{86B48DCB-078A-65AD-2BEB-B64408137D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52B706B-E3FC-9441-53E6-EEE543D58663}"/>
              </a:ext>
            </a:extLst>
          </p:cNvPr>
          <p:cNvSpPr txBox="1"/>
          <p:nvPr/>
        </p:nvSpPr>
        <p:spPr>
          <a:xfrm>
            <a:off x="1191241" y="384014"/>
            <a:ext cx="784422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500" dirty="0">
                <a:latin typeface="HY헤드라인M"/>
                <a:ea typeface="HY헤드라인M"/>
              </a:rPr>
              <a:t>신체적 폭력이란</a:t>
            </a:r>
            <a:r>
              <a:rPr lang="en-US" altLang="ko-KR" sz="3500" dirty="0">
                <a:latin typeface="HY헤드라인M"/>
                <a:ea typeface="HY헤드라인M"/>
              </a:rPr>
              <a:t>?</a:t>
            </a:r>
            <a:endParaRPr lang="ko-KR" altLang="en-US" sz="3500" dirty="0">
              <a:latin typeface="HY헤드라인M"/>
              <a:ea typeface="HY헤드라인M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93200C-40E9-B9F8-C1A1-691CF217FBEE}"/>
              </a:ext>
            </a:extLst>
          </p:cNvPr>
          <p:cNvSpPr txBox="1"/>
          <p:nvPr/>
        </p:nvSpPr>
        <p:spPr>
          <a:xfrm>
            <a:off x="2884260" y="2528753"/>
            <a:ext cx="7294214" cy="180049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 dirty="0">
                <a:solidFill>
                  <a:srgbClr val="1F3A5F"/>
                </a:solidFill>
                <a:latin typeface="+mn-ea"/>
              </a:rPr>
              <a:t>· </a:t>
            </a:r>
            <a:r>
              <a:rPr sz="2400" b="0" dirty="0" err="1">
                <a:solidFill>
                  <a:srgbClr val="212121"/>
                </a:solidFill>
                <a:latin typeface="+mn-ea"/>
              </a:rPr>
              <a:t>때리기</a:t>
            </a:r>
            <a:r>
              <a:rPr sz="2400" b="0" dirty="0">
                <a:solidFill>
                  <a:srgbClr val="212121"/>
                </a:solidFill>
                <a:latin typeface="+mn-ea"/>
              </a:rPr>
              <a:t> · </a:t>
            </a:r>
            <a:r>
              <a:rPr sz="2400" b="0" dirty="0" err="1">
                <a:solidFill>
                  <a:srgbClr val="212121"/>
                </a:solidFill>
                <a:latin typeface="+mn-ea"/>
              </a:rPr>
              <a:t>밀치기</a:t>
            </a:r>
            <a:r>
              <a:rPr sz="2400" b="0" dirty="0">
                <a:solidFill>
                  <a:srgbClr val="212121"/>
                </a:solidFill>
                <a:latin typeface="+mn-ea"/>
              </a:rPr>
              <a:t> · 목 </a:t>
            </a:r>
            <a:r>
              <a:rPr sz="2400" b="0" dirty="0" err="1">
                <a:solidFill>
                  <a:srgbClr val="212121"/>
                </a:solidFill>
                <a:latin typeface="+mn-ea"/>
              </a:rPr>
              <a:t>조르기</a:t>
            </a:r>
            <a:r>
              <a:rPr sz="2400" b="0" dirty="0">
                <a:solidFill>
                  <a:srgbClr val="212121"/>
                </a:solidFill>
                <a:latin typeface="+mn-ea"/>
              </a:rPr>
              <a:t>  (</a:t>
            </a:r>
            <a:r>
              <a:rPr sz="2400" b="0" dirty="0" err="1">
                <a:solidFill>
                  <a:srgbClr val="212121"/>
                </a:solidFill>
                <a:latin typeface="+mn-ea"/>
              </a:rPr>
              <a:t>상해</a:t>
            </a:r>
            <a:r>
              <a:rPr sz="2400" b="0" dirty="0">
                <a:solidFill>
                  <a:srgbClr val="212121"/>
                </a:solidFill>
                <a:latin typeface="+mn-ea"/>
              </a:rPr>
              <a:t> · </a:t>
            </a:r>
            <a:r>
              <a:rPr sz="2400" b="0" dirty="0" err="1">
                <a:solidFill>
                  <a:srgbClr val="212121"/>
                </a:solidFill>
                <a:latin typeface="+mn-ea"/>
              </a:rPr>
              <a:t>폭행</a:t>
            </a:r>
            <a:r>
              <a:rPr sz="2400" b="0" dirty="0">
                <a:solidFill>
                  <a:srgbClr val="212121"/>
                </a:solidFill>
                <a:latin typeface="+mn-ea"/>
              </a:rPr>
              <a:t>)</a:t>
            </a:r>
            <a:endParaRPr lang="en-US" sz="2400" b="0" dirty="0">
              <a:solidFill>
                <a:srgbClr val="212121"/>
              </a:solidFill>
              <a:latin typeface="+mn-ea"/>
            </a:endParaRPr>
          </a:p>
          <a:p>
            <a:pPr>
              <a:spcAft>
                <a:spcPts val="600"/>
              </a:spcAft>
            </a:pPr>
            <a:r>
              <a:rPr lang="en-US" altLang="ko-KR" sz="2400" b="1" dirty="0">
                <a:solidFill>
                  <a:srgbClr val="1F3A5F"/>
                </a:solidFill>
                <a:latin typeface="+mn-ea"/>
              </a:rPr>
              <a:t>· </a:t>
            </a:r>
            <a:r>
              <a:rPr lang="ko-KR" altLang="en-US" sz="2400" dirty="0">
                <a:solidFill>
                  <a:srgbClr val="212121"/>
                </a:solidFill>
                <a:latin typeface="+mn-ea"/>
              </a:rPr>
              <a:t>가두기 </a:t>
            </a:r>
            <a:r>
              <a:rPr lang="en-US" altLang="ko-KR" sz="2400" dirty="0">
                <a:solidFill>
                  <a:srgbClr val="212121"/>
                </a:solidFill>
                <a:latin typeface="+mn-ea"/>
              </a:rPr>
              <a:t>· </a:t>
            </a:r>
            <a:r>
              <a:rPr lang="ko-KR" altLang="en-US" sz="2400" dirty="0">
                <a:solidFill>
                  <a:srgbClr val="212121"/>
                </a:solidFill>
                <a:latin typeface="+mn-ea"/>
              </a:rPr>
              <a:t>붙잡기  </a:t>
            </a:r>
            <a:r>
              <a:rPr lang="en-US" altLang="ko-KR" sz="2400" dirty="0">
                <a:solidFill>
                  <a:srgbClr val="212121"/>
                </a:solidFill>
                <a:latin typeface="+mn-ea"/>
              </a:rPr>
              <a:t>(</a:t>
            </a:r>
            <a:r>
              <a:rPr lang="ko-KR" altLang="en-US" sz="2400" dirty="0">
                <a:solidFill>
                  <a:srgbClr val="212121"/>
                </a:solidFill>
                <a:latin typeface="+mn-ea"/>
              </a:rPr>
              <a:t>감금 </a:t>
            </a:r>
            <a:r>
              <a:rPr lang="en-US" altLang="ko-KR" sz="2400" dirty="0">
                <a:solidFill>
                  <a:srgbClr val="212121"/>
                </a:solidFill>
                <a:latin typeface="+mn-ea"/>
              </a:rPr>
              <a:t>· </a:t>
            </a:r>
            <a:r>
              <a:rPr lang="ko-KR" altLang="en-US" sz="2400" dirty="0">
                <a:solidFill>
                  <a:srgbClr val="212121"/>
                </a:solidFill>
                <a:latin typeface="+mn-ea"/>
              </a:rPr>
              <a:t>신체의 자유 침해</a:t>
            </a:r>
            <a:r>
              <a:rPr lang="en-US" altLang="ko-KR" sz="2400" dirty="0">
                <a:solidFill>
                  <a:srgbClr val="212121"/>
                </a:solidFill>
                <a:latin typeface="+mn-ea"/>
              </a:rPr>
              <a:t>)</a:t>
            </a:r>
          </a:p>
          <a:p>
            <a:pPr>
              <a:spcAft>
                <a:spcPts val="600"/>
              </a:spcAft>
            </a:pPr>
            <a:r>
              <a:rPr lang="en-US" altLang="ko-KR" sz="2400" b="1" dirty="0">
                <a:solidFill>
                  <a:srgbClr val="1F3A5F"/>
                </a:solidFill>
                <a:latin typeface="+mn-ea"/>
              </a:rPr>
              <a:t>· </a:t>
            </a:r>
            <a:r>
              <a:rPr lang="ko-KR" altLang="en-US" sz="2400" dirty="0">
                <a:solidFill>
                  <a:srgbClr val="212121"/>
                </a:solidFill>
                <a:latin typeface="+mn-ea"/>
              </a:rPr>
              <a:t>물건 </a:t>
            </a:r>
            <a:r>
              <a:rPr lang="en-US" altLang="ko-KR" sz="2400" dirty="0">
                <a:solidFill>
                  <a:srgbClr val="212121"/>
                </a:solidFill>
                <a:latin typeface="+mn-ea"/>
              </a:rPr>
              <a:t>· </a:t>
            </a:r>
            <a:r>
              <a:rPr lang="ko-KR" altLang="en-US" sz="2400" dirty="0">
                <a:solidFill>
                  <a:srgbClr val="212121"/>
                </a:solidFill>
                <a:latin typeface="+mn-ea"/>
              </a:rPr>
              <a:t>도구를 이용한 가해</a:t>
            </a:r>
          </a:p>
          <a:p>
            <a:pPr>
              <a:spcAft>
                <a:spcPts val="600"/>
              </a:spcAft>
            </a:pPr>
            <a:r>
              <a:rPr lang="en-US" altLang="ko-KR" sz="2400" b="1" dirty="0">
                <a:solidFill>
                  <a:srgbClr val="1F3A5F"/>
                </a:solidFill>
                <a:latin typeface="+mn-ea"/>
              </a:rPr>
              <a:t>· </a:t>
            </a:r>
            <a:r>
              <a:rPr lang="ko-KR" altLang="en-US" sz="2400" b="1" dirty="0">
                <a:solidFill>
                  <a:srgbClr val="1F3A5F"/>
                </a:solidFill>
                <a:latin typeface="+mn-ea"/>
              </a:rPr>
              <a:t>장난을 가장해서 때리거나 밀치는 행위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4AE67B-EBD0-A58D-3DA2-08D0C1565AB5}"/>
              </a:ext>
            </a:extLst>
          </p:cNvPr>
          <p:cNvSpPr txBox="1"/>
          <p:nvPr/>
        </p:nvSpPr>
        <p:spPr>
          <a:xfrm>
            <a:off x="4792355" y="5689154"/>
            <a:ext cx="9082735" cy="30777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 dirty="0" err="1">
                <a:solidFill>
                  <a:srgbClr val="666666"/>
                </a:solidFill>
                <a:latin typeface="나눔고딕"/>
                <a:ea typeface="나눔고딕"/>
              </a:rPr>
              <a:t>출처</a:t>
            </a:r>
            <a:r>
              <a:rPr sz="1400" b="0" dirty="0">
                <a:solidFill>
                  <a:srgbClr val="666666"/>
                </a:solidFill>
                <a:latin typeface="나눔고딕"/>
                <a:ea typeface="나눔고딕"/>
              </a:rPr>
              <a:t>: </a:t>
            </a:r>
            <a:r>
              <a:rPr sz="1400" b="0" dirty="0" err="1">
                <a:solidFill>
                  <a:srgbClr val="666666"/>
                </a:solidFill>
                <a:latin typeface="나눔고딕"/>
                <a:ea typeface="나눔고딕"/>
              </a:rPr>
              <a:t>학교폭력예방</a:t>
            </a:r>
            <a:r>
              <a:rPr sz="1400" b="0" dirty="0">
                <a:solidFill>
                  <a:srgbClr val="666666"/>
                </a:solidFill>
                <a:latin typeface="나눔고딕"/>
                <a:ea typeface="나눔고딕"/>
              </a:rPr>
              <a:t> 및 </a:t>
            </a:r>
            <a:r>
              <a:rPr sz="1400" b="0" dirty="0" err="1">
                <a:solidFill>
                  <a:srgbClr val="666666"/>
                </a:solidFill>
                <a:latin typeface="나눔고딕"/>
                <a:ea typeface="나눔고딕"/>
              </a:rPr>
              <a:t>대책에</a:t>
            </a:r>
            <a:r>
              <a:rPr sz="1400" b="0" dirty="0">
                <a:solidFill>
                  <a:srgbClr val="666666"/>
                </a:solidFill>
                <a:latin typeface="나눔고딕"/>
                <a:ea typeface="나눔고딕"/>
              </a:rPr>
              <a:t> </a:t>
            </a:r>
            <a:r>
              <a:rPr sz="1400" b="0" dirty="0" err="1">
                <a:solidFill>
                  <a:srgbClr val="666666"/>
                </a:solidFill>
                <a:latin typeface="나눔고딕"/>
                <a:ea typeface="나눔고딕"/>
              </a:rPr>
              <a:t>관한</a:t>
            </a:r>
            <a:r>
              <a:rPr sz="1400" b="0" dirty="0">
                <a:solidFill>
                  <a:srgbClr val="666666"/>
                </a:solidFill>
                <a:latin typeface="나눔고딕"/>
                <a:ea typeface="나눔고딕"/>
              </a:rPr>
              <a:t> </a:t>
            </a:r>
            <a:r>
              <a:rPr sz="1400" b="0" dirty="0" err="1">
                <a:solidFill>
                  <a:srgbClr val="666666"/>
                </a:solidFill>
                <a:latin typeface="나눔고딕"/>
                <a:ea typeface="나눔고딕"/>
              </a:rPr>
              <a:t>법률</a:t>
            </a:r>
            <a:r>
              <a:rPr sz="1400" b="0" dirty="0">
                <a:solidFill>
                  <a:srgbClr val="666666"/>
                </a:solidFill>
                <a:latin typeface="나눔고딕"/>
                <a:ea typeface="나눔고딕"/>
              </a:rPr>
              <a:t> 제2조 · </a:t>
            </a:r>
            <a:r>
              <a:rPr sz="1400" b="0" dirty="0" err="1">
                <a:solidFill>
                  <a:srgbClr val="666666"/>
                </a:solidFill>
                <a:latin typeface="나눔고딕"/>
                <a:ea typeface="나눔고딕"/>
              </a:rPr>
              <a:t>학교폭력</a:t>
            </a:r>
            <a:r>
              <a:rPr sz="1400" b="0" dirty="0">
                <a:solidFill>
                  <a:srgbClr val="666666"/>
                </a:solidFill>
                <a:latin typeface="나눔고딕"/>
                <a:ea typeface="나눔고딕"/>
              </a:rPr>
              <a:t> </a:t>
            </a:r>
            <a:r>
              <a:rPr sz="1400" b="0" dirty="0" err="1">
                <a:solidFill>
                  <a:srgbClr val="666666"/>
                </a:solidFill>
                <a:latin typeface="나눔고딕"/>
                <a:ea typeface="나눔고딕"/>
              </a:rPr>
              <a:t>사안처리</a:t>
            </a:r>
            <a:r>
              <a:rPr sz="1400" b="0" dirty="0">
                <a:solidFill>
                  <a:srgbClr val="666666"/>
                </a:solidFill>
                <a:latin typeface="나눔고딕"/>
                <a:ea typeface="나눔고딕"/>
              </a:rPr>
              <a:t> </a:t>
            </a:r>
            <a:r>
              <a:rPr sz="1400" b="0" dirty="0" err="1">
                <a:solidFill>
                  <a:srgbClr val="666666"/>
                </a:solidFill>
                <a:latin typeface="나눔고딕"/>
                <a:ea typeface="나눔고딕"/>
              </a:rPr>
              <a:t>가이드북</a:t>
            </a:r>
            <a:r>
              <a:rPr sz="1400" b="0" dirty="0">
                <a:solidFill>
                  <a:srgbClr val="666666"/>
                </a:solidFill>
                <a:latin typeface="나눔고딕"/>
                <a:ea typeface="나눔고딕"/>
              </a:rPr>
              <a:t>(</a:t>
            </a:r>
            <a:r>
              <a:rPr sz="1400" b="0" dirty="0" err="1">
                <a:solidFill>
                  <a:srgbClr val="666666"/>
                </a:solidFill>
                <a:latin typeface="나눔고딕"/>
                <a:ea typeface="나눔고딕"/>
              </a:rPr>
              <a:t>교육부</a:t>
            </a:r>
            <a:r>
              <a:rPr sz="1400" b="0" dirty="0">
                <a:solidFill>
                  <a:srgbClr val="666666"/>
                </a:solidFill>
                <a:latin typeface="나눔고딕"/>
                <a:ea typeface="나눔고딕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7457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CCA05-4571-282A-CF4F-39C7770ED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내용 개체 틀 13">
            <a:extLst>
              <a:ext uri="{FF2B5EF4-FFF2-40B4-BE49-F238E27FC236}">
                <a16:creationId xmlns:a16="http://schemas.microsoft.com/office/drawing/2014/main" id="{EE348CFE-7D14-1EBB-723A-11299B6160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73F16C82-A25D-74ED-84E1-291AFC2B3580}"/>
              </a:ext>
            </a:extLst>
          </p:cNvPr>
          <p:cNvSpPr txBox="1"/>
          <p:nvPr/>
        </p:nvSpPr>
        <p:spPr>
          <a:xfrm>
            <a:off x="5847378" y="3692823"/>
            <a:ext cx="7175502" cy="639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 lang="ko-KR" altLang="en-US"/>
            </a:pPr>
            <a:endParaRPr lang="ko-KR" altLang="en-US" sz="2400" b="1" spc="-148">
              <a:solidFill>
                <a:srgbClr val="C00000"/>
              </a:solidFill>
              <a:latin typeface="맑은 고딕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330345FB-9696-DEDF-11CB-56A048B34EC4}"/>
              </a:ext>
            </a:extLst>
          </p:cNvPr>
          <p:cNvSpPr/>
          <p:nvPr/>
        </p:nvSpPr>
        <p:spPr>
          <a:xfrm>
            <a:off x="2062480" y="482600"/>
            <a:ext cx="314960" cy="393700"/>
          </a:xfrm>
          <a:prstGeom prst="roundRect">
            <a:avLst/>
          </a:prstGeom>
          <a:solidFill>
            <a:srgbClr val="FAFA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endParaRPr lang="ko-KR" altLang="en-US" sz="32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034311-5AE4-CB35-F550-838F021B6C28}"/>
              </a:ext>
            </a:extLst>
          </p:cNvPr>
          <p:cNvSpPr txBox="1"/>
          <p:nvPr/>
        </p:nvSpPr>
        <p:spPr>
          <a:xfrm>
            <a:off x="2708476" y="387291"/>
            <a:ext cx="544010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dirty="0">
                <a:latin typeface="HY헤드라인M"/>
                <a:ea typeface="HY헤드라인M"/>
              </a:rPr>
              <a:t>신체적 폭력일까요</a:t>
            </a:r>
            <a:r>
              <a:rPr lang="en-US" altLang="ko-KR" sz="3200" dirty="0">
                <a:latin typeface="HY헤드라인M"/>
                <a:ea typeface="HY헤드라인M"/>
              </a:rPr>
              <a:t>?</a:t>
            </a:r>
            <a:endParaRPr lang="ko-KR" altLang="en-US" sz="3200" dirty="0">
              <a:latin typeface="HY헤드라인M"/>
              <a:ea typeface="HY헤드라인M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202675-94B3-223C-F7C3-E0E045F8D1F2}"/>
              </a:ext>
            </a:extLst>
          </p:cNvPr>
          <p:cNvSpPr txBox="1"/>
          <p:nvPr/>
        </p:nvSpPr>
        <p:spPr>
          <a:xfrm>
            <a:off x="2598736" y="2751890"/>
            <a:ext cx="6994525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ko-KR" altLang="en-US" sz="2400" b="1" dirty="0">
                <a:solidFill>
                  <a:srgbClr val="212121"/>
                </a:solidFill>
                <a:latin typeface="+mn-ea"/>
              </a:rPr>
              <a:t>다음의 사례들을 보고</a:t>
            </a:r>
            <a:endParaRPr lang="en-US" altLang="ko-KR" sz="2400" b="1" dirty="0">
              <a:solidFill>
                <a:srgbClr val="212121"/>
              </a:solidFill>
              <a:latin typeface="+mn-ea"/>
            </a:endParaRPr>
          </a:p>
          <a:p>
            <a:pPr algn="ctr">
              <a:spcAft>
                <a:spcPts val="600"/>
              </a:spcAft>
            </a:pPr>
            <a:r>
              <a:rPr lang="ko-KR" altLang="en-US" sz="2400" b="1" dirty="0">
                <a:solidFill>
                  <a:srgbClr val="212121"/>
                </a:solidFill>
                <a:latin typeface="+mn-ea"/>
              </a:rPr>
              <a:t>신체적 폭력인지를 맞춰보고</a:t>
            </a:r>
            <a:endParaRPr lang="en-US" altLang="ko-KR" sz="2400" b="1" dirty="0">
              <a:solidFill>
                <a:srgbClr val="212121"/>
              </a:solidFill>
              <a:latin typeface="+mn-ea"/>
            </a:endParaRPr>
          </a:p>
          <a:p>
            <a:pPr algn="ctr">
              <a:spcAft>
                <a:spcPts val="600"/>
              </a:spcAft>
            </a:pPr>
            <a:r>
              <a:rPr lang="ko-KR" altLang="en-US" sz="2400" b="1" dirty="0">
                <a:solidFill>
                  <a:srgbClr val="212121"/>
                </a:solidFill>
                <a:latin typeface="+mn-ea"/>
              </a:rPr>
              <a:t>왜 그렇게 생각했는지 학습지에 기록해 봅시다</a:t>
            </a:r>
          </a:p>
        </p:txBody>
      </p:sp>
    </p:spTree>
    <p:extLst>
      <p:ext uri="{BB962C8B-B14F-4D97-AF65-F5344CB8AC3E}">
        <p14:creationId xmlns:p14="http://schemas.microsoft.com/office/powerpoint/2010/main" val="316859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A60AA-62DD-8B36-2B7B-E0BB163F7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내용 개체 틀 13">
            <a:extLst>
              <a:ext uri="{FF2B5EF4-FFF2-40B4-BE49-F238E27FC236}">
                <a16:creationId xmlns:a16="http://schemas.microsoft.com/office/drawing/2014/main" id="{76FB7556-8065-6757-D3E2-5739201C1D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574223F7-FE0B-D37F-D2DF-63D517E4E557}"/>
              </a:ext>
            </a:extLst>
          </p:cNvPr>
          <p:cNvSpPr txBox="1"/>
          <p:nvPr/>
        </p:nvSpPr>
        <p:spPr>
          <a:xfrm>
            <a:off x="5847378" y="3692823"/>
            <a:ext cx="7175502" cy="639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 lang="ko-KR" altLang="en-US"/>
            </a:pPr>
            <a:endParaRPr lang="ko-KR" altLang="en-US" sz="2400" b="1" spc="-148">
              <a:solidFill>
                <a:srgbClr val="C00000"/>
              </a:solidFill>
              <a:latin typeface="맑은 고딕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B96DAF03-CD55-0813-E445-13EC10E20F0D}"/>
              </a:ext>
            </a:extLst>
          </p:cNvPr>
          <p:cNvSpPr/>
          <p:nvPr/>
        </p:nvSpPr>
        <p:spPr>
          <a:xfrm>
            <a:off x="2062480" y="482600"/>
            <a:ext cx="314960" cy="393700"/>
          </a:xfrm>
          <a:prstGeom prst="roundRect">
            <a:avLst/>
          </a:prstGeom>
          <a:solidFill>
            <a:srgbClr val="FAFA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endParaRPr lang="ko-KR" altLang="en-US" sz="32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0E7CB6-C054-845F-E19C-38BFC2AB7F54}"/>
              </a:ext>
            </a:extLst>
          </p:cNvPr>
          <p:cNvSpPr txBox="1"/>
          <p:nvPr/>
        </p:nvSpPr>
        <p:spPr>
          <a:xfrm>
            <a:off x="2708476" y="387291"/>
            <a:ext cx="6295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dirty="0">
                <a:latin typeface="HY헤드라인M"/>
                <a:ea typeface="HY헤드라인M"/>
              </a:rPr>
              <a:t>신체적 폭력일까요</a:t>
            </a:r>
            <a:r>
              <a:rPr lang="en-US" altLang="ko-KR" sz="3200" dirty="0">
                <a:latin typeface="HY헤드라인M"/>
                <a:ea typeface="HY헤드라인M"/>
              </a:rPr>
              <a:t>? – </a:t>
            </a:r>
            <a:r>
              <a:rPr lang="ko-KR" altLang="en-US" sz="3200" dirty="0">
                <a:latin typeface="HY헤드라인M"/>
                <a:ea typeface="HY헤드라인M"/>
              </a:rPr>
              <a:t>사례 </a:t>
            </a:r>
            <a:r>
              <a:rPr lang="en-US" altLang="ko-KR" sz="3200" dirty="0">
                <a:latin typeface="HY헤드라인M"/>
                <a:ea typeface="HY헤드라인M"/>
              </a:rPr>
              <a:t>1</a:t>
            </a:r>
            <a:endParaRPr lang="ko-KR" altLang="en-US" sz="3200" dirty="0">
              <a:latin typeface="HY헤드라인M"/>
              <a:ea typeface="HY헤드라인M"/>
            </a:endParaRPr>
          </a:p>
        </p:txBody>
      </p:sp>
      <p:pic>
        <p:nvPicPr>
          <p:cNvPr id="6" name="Picture 5" descr="p20.jpg">
            <a:extLst>
              <a:ext uri="{FF2B5EF4-FFF2-40B4-BE49-F238E27FC236}">
                <a16:creationId xmlns:a16="http://schemas.microsoft.com/office/drawing/2014/main" id="{E695AEED-197B-BC43-A182-74C62CFDCF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8868" y="1600200"/>
            <a:ext cx="6035040" cy="33683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1BC18DC-C9D2-41C6-1ECF-BA55BFA7B9B9}"/>
              </a:ext>
            </a:extLst>
          </p:cNvPr>
          <p:cNvSpPr txBox="1"/>
          <p:nvPr/>
        </p:nvSpPr>
        <p:spPr>
          <a:xfrm>
            <a:off x="1097280" y="4892040"/>
            <a:ext cx="9997135" cy="88229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400"/>
              </a:spcAft>
            </a:pPr>
            <a:r>
              <a:rPr sz="2400" b="0" dirty="0" err="1">
                <a:solidFill>
                  <a:srgbClr val="212121"/>
                </a:solidFill>
                <a:latin typeface="+mn-ea"/>
              </a:rPr>
              <a:t>딱밤</a:t>
            </a:r>
            <a:r>
              <a:rPr sz="24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2400" b="0" dirty="0" err="1">
                <a:solidFill>
                  <a:srgbClr val="212121"/>
                </a:solidFill>
                <a:latin typeface="+mn-ea"/>
              </a:rPr>
              <a:t>내기를</a:t>
            </a:r>
            <a:r>
              <a:rPr sz="24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2400" b="0" dirty="0" err="1">
                <a:solidFill>
                  <a:srgbClr val="212121"/>
                </a:solidFill>
                <a:latin typeface="+mn-ea"/>
              </a:rPr>
              <a:t>서로</a:t>
            </a:r>
            <a:r>
              <a:rPr sz="24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2400" b="0" dirty="0" err="1">
                <a:solidFill>
                  <a:srgbClr val="212121"/>
                </a:solidFill>
                <a:latin typeface="+mn-ea"/>
              </a:rPr>
              <a:t>정하고</a:t>
            </a:r>
            <a:r>
              <a:rPr sz="24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2400" b="0" dirty="0" err="1">
                <a:solidFill>
                  <a:srgbClr val="212121"/>
                </a:solidFill>
                <a:latin typeface="+mn-ea"/>
              </a:rPr>
              <a:t>시작했다</a:t>
            </a:r>
            <a:r>
              <a:rPr sz="2400" b="0" dirty="0">
                <a:solidFill>
                  <a:srgbClr val="212121"/>
                </a:solidFill>
                <a:latin typeface="+mn-ea"/>
              </a:rPr>
              <a:t>. </a:t>
            </a:r>
            <a:r>
              <a:rPr sz="2400" b="0" dirty="0" err="1">
                <a:solidFill>
                  <a:srgbClr val="212121"/>
                </a:solidFill>
                <a:latin typeface="+mn-ea"/>
              </a:rPr>
              <a:t>막상</a:t>
            </a:r>
            <a:r>
              <a:rPr sz="24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2400" b="0" dirty="0" err="1">
                <a:solidFill>
                  <a:srgbClr val="212121"/>
                </a:solidFill>
                <a:latin typeface="+mn-ea"/>
              </a:rPr>
              <a:t>맞을</a:t>
            </a:r>
            <a:r>
              <a:rPr sz="24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2400" b="0" dirty="0" err="1">
                <a:solidFill>
                  <a:srgbClr val="212121"/>
                </a:solidFill>
                <a:latin typeface="+mn-ea"/>
              </a:rPr>
              <a:t>처지가</a:t>
            </a:r>
            <a:r>
              <a:rPr sz="24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2400" b="0" dirty="0" err="1">
                <a:solidFill>
                  <a:srgbClr val="212121"/>
                </a:solidFill>
                <a:latin typeface="+mn-ea"/>
              </a:rPr>
              <a:t>되니</a:t>
            </a:r>
            <a:endParaRPr sz="2400" b="0" dirty="0">
              <a:solidFill>
                <a:srgbClr val="212121"/>
              </a:solidFill>
              <a:latin typeface="+mn-ea"/>
            </a:endParaRPr>
          </a:p>
          <a:p>
            <a:pPr algn="ctr">
              <a:spcAft>
                <a:spcPts val="400"/>
              </a:spcAft>
            </a:pPr>
            <a:r>
              <a:rPr sz="2400" b="0" dirty="0" err="1">
                <a:solidFill>
                  <a:srgbClr val="212121"/>
                </a:solidFill>
                <a:latin typeface="+mn-ea"/>
              </a:rPr>
              <a:t>아프다고</a:t>
            </a:r>
            <a:r>
              <a:rPr sz="24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2400" b="0" dirty="0" err="1">
                <a:solidFill>
                  <a:srgbClr val="212121"/>
                </a:solidFill>
                <a:latin typeface="+mn-ea"/>
              </a:rPr>
              <a:t>그만하자고</a:t>
            </a:r>
            <a:r>
              <a:rPr sz="24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2400" b="0" dirty="0" err="1">
                <a:solidFill>
                  <a:srgbClr val="212121"/>
                </a:solidFill>
                <a:latin typeface="+mn-ea"/>
              </a:rPr>
              <a:t>빼길래</a:t>
            </a:r>
            <a:r>
              <a:rPr sz="2400" b="0" dirty="0">
                <a:solidFill>
                  <a:srgbClr val="212121"/>
                </a:solidFill>
                <a:latin typeface="+mn-ea"/>
              </a:rPr>
              <a:t>, </a:t>
            </a:r>
            <a:r>
              <a:rPr sz="2400" b="0" dirty="0" err="1">
                <a:solidFill>
                  <a:srgbClr val="212121"/>
                </a:solidFill>
                <a:latin typeface="+mn-ea"/>
              </a:rPr>
              <a:t>괘씸해서</a:t>
            </a:r>
            <a:r>
              <a:rPr sz="24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2400" b="0" dirty="0" err="1">
                <a:solidFill>
                  <a:srgbClr val="212121"/>
                </a:solidFill>
                <a:latin typeface="+mn-ea"/>
              </a:rPr>
              <a:t>딱밤을</a:t>
            </a:r>
            <a:r>
              <a:rPr sz="24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2400" b="0" dirty="0" err="1">
                <a:solidFill>
                  <a:srgbClr val="212121"/>
                </a:solidFill>
                <a:latin typeface="+mn-ea"/>
              </a:rPr>
              <a:t>제대로</a:t>
            </a:r>
            <a:r>
              <a:rPr sz="2400" b="0" dirty="0">
                <a:solidFill>
                  <a:srgbClr val="212121"/>
                </a:solidFill>
                <a:latin typeface="+mn-ea"/>
              </a:rPr>
              <a:t> </a:t>
            </a:r>
            <a:r>
              <a:rPr sz="2400" b="0" dirty="0" err="1">
                <a:solidFill>
                  <a:srgbClr val="212121"/>
                </a:solidFill>
                <a:latin typeface="+mn-ea"/>
              </a:rPr>
              <a:t>놔줬다</a:t>
            </a:r>
            <a:r>
              <a:rPr sz="2400" b="0" dirty="0">
                <a:solidFill>
                  <a:srgbClr val="212121"/>
                </a:solidFill>
                <a:latin typeface="+mn-ea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E938A16-C247-2670-FDE3-F10B67C0A8EE}"/>
              </a:ext>
            </a:extLst>
          </p:cNvPr>
          <p:cNvSpPr txBox="1"/>
          <p:nvPr/>
        </p:nvSpPr>
        <p:spPr>
          <a:xfrm>
            <a:off x="1554631" y="6107920"/>
            <a:ext cx="9082735" cy="2616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ko-KR" altLang="en-US" sz="1100" dirty="0">
                <a:solidFill>
                  <a:srgbClr val="666666"/>
                </a:solidFill>
                <a:latin typeface="+mn-ea"/>
              </a:rPr>
              <a:t>그림 </a:t>
            </a:r>
            <a:r>
              <a:rPr sz="1100" b="0" dirty="0" err="1">
                <a:solidFill>
                  <a:srgbClr val="666666"/>
                </a:solidFill>
                <a:latin typeface="+mn-ea"/>
              </a:rPr>
              <a:t>출처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:</a:t>
            </a:r>
            <a:r>
              <a:rPr lang="en-US" sz="1100" b="0" dirty="0">
                <a:solidFill>
                  <a:srgbClr val="666666"/>
                </a:solidFill>
                <a:latin typeface="+mn-ea"/>
              </a:rPr>
              <a:t> </a:t>
            </a: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생성형 </a:t>
            </a:r>
            <a:r>
              <a:rPr lang="en-US" altLang="ko-KR" sz="1100" b="0" dirty="0">
                <a:solidFill>
                  <a:srgbClr val="666666"/>
                </a:solidFill>
                <a:latin typeface="+mn-ea"/>
              </a:rPr>
              <a:t>AI</a:t>
            </a:r>
            <a:endParaRPr sz="1100" b="0" dirty="0">
              <a:solidFill>
                <a:srgbClr val="666666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56915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972CF-8875-753E-8C87-D52B72E6D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내용 개체 틀 13">
            <a:extLst>
              <a:ext uri="{FF2B5EF4-FFF2-40B4-BE49-F238E27FC236}">
                <a16:creationId xmlns:a16="http://schemas.microsoft.com/office/drawing/2014/main" id="{B1B29833-DEC2-CF09-DCD1-510534A5E5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28E477B3-73DC-22B8-3F5D-11CC28FFA8CE}"/>
              </a:ext>
            </a:extLst>
          </p:cNvPr>
          <p:cNvSpPr txBox="1"/>
          <p:nvPr/>
        </p:nvSpPr>
        <p:spPr>
          <a:xfrm>
            <a:off x="5847378" y="3692823"/>
            <a:ext cx="7175502" cy="639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 lang="ko-KR" altLang="en-US"/>
            </a:pPr>
            <a:endParaRPr lang="ko-KR" altLang="en-US" sz="2400" b="1" spc="-148">
              <a:solidFill>
                <a:srgbClr val="C00000"/>
              </a:solidFill>
              <a:latin typeface="맑은 고딕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C8803F0F-4751-6DE8-5C20-123207F51D3E}"/>
              </a:ext>
            </a:extLst>
          </p:cNvPr>
          <p:cNvSpPr/>
          <p:nvPr/>
        </p:nvSpPr>
        <p:spPr>
          <a:xfrm>
            <a:off x="2062480" y="482600"/>
            <a:ext cx="314960" cy="393700"/>
          </a:xfrm>
          <a:prstGeom prst="roundRect">
            <a:avLst/>
          </a:prstGeom>
          <a:solidFill>
            <a:srgbClr val="FAFA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endParaRPr lang="ko-KR" altLang="en-US" sz="32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A9E647-22DB-49A9-0A2B-773B0CB4B535}"/>
              </a:ext>
            </a:extLst>
          </p:cNvPr>
          <p:cNvSpPr txBox="1"/>
          <p:nvPr/>
        </p:nvSpPr>
        <p:spPr>
          <a:xfrm>
            <a:off x="2708476" y="387291"/>
            <a:ext cx="6295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dirty="0">
                <a:latin typeface="HY헤드라인M"/>
                <a:ea typeface="HY헤드라인M"/>
              </a:rPr>
              <a:t>신체적 폭력일까요</a:t>
            </a:r>
            <a:r>
              <a:rPr lang="en-US" altLang="ko-KR" sz="3200" dirty="0">
                <a:latin typeface="HY헤드라인M"/>
                <a:ea typeface="HY헤드라인M"/>
              </a:rPr>
              <a:t>? – </a:t>
            </a:r>
            <a:r>
              <a:rPr lang="ko-KR" altLang="en-US" sz="3200" dirty="0">
                <a:latin typeface="HY헤드라인M"/>
                <a:ea typeface="HY헤드라인M"/>
              </a:rPr>
              <a:t>사례 </a:t>
            </a:r>
            <a:r>
              <a:rPr lang="en-US" altLang="ko-KR" sz="3200" dirty="0">
                <a:latin typeface="HY헤드라인M"/>
                <a:ea typeface="HY헤드라인M"/>
              </a:rPr>
              <a:t>2</a:t>
            </a:r>
            <a:endParaRPr lang="ko-KR" altLang="en-US" sz="3200" dirty="0">
              <a:latin typeface="HY헤드라인M"/>
              <a:ea typeface="HY헤드라인M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D617C5-BFE4-9FCF-C49B-DB20AD1A164F}"/>
              </a:ext>
            </a:extLst>
          </p:cNvPr>
          <p:cNvSpPr txBox="1"/>
          <p:nvPr/>
        </p:nvSpPr>
        <p:spPr>
          <a:xfrm>
            <a:off x="1097280" y="4892040"/>
            <a:ext cx="9997135" cy="88229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400"/>
              </a:spcAft>
            </a:pPr>
            <a:r>
              <a:rPr lang="ko-KR" altLang="en-US" sz="2400" b="0" dirty="0">
                <a:solidFill>
                  <a:srgbClr val="212121"/>
                </a:solidFill>
                <a:latin typeface="+mn-ea"/>
              </a:rPr>
              <a:t>앉으려는 순간 의자를 빼서 넘어뜨렸다</a:t>
            </a:r>
            <a:r>
              <a:rPr lang="en-US" altLang="ko-KR" sz="2400" b="0" dirty="0">
                <a:solidFill>
                  <a:srgbClr val="212121"/>
                </a:solidFill>
                <a:latin typeface="+mn-ea"/>
              </a:rPr>
              <a:t>.</a:t>
            </a:r>
          </a:p>
          <a:p>
            <a:pPr algn="ctr">
              <a:spcAft>
                <a:spcPts val="400"/>
              </a:spcAft>
            </a:pPr>
            <a:r>
              <a:rPr lang="ko-KR" altLang="en-US" sz="2400" b="0" dirty="0">
                <a:solidFill>
                  <a:srgbClr val="212121"/>
                </a:solidFill>
                <a:latin typeface="+mn-ea"/>
              </a:rPr>
              <a:t>다치지 않았고 다들 웃었다</a:t>
            </a:r>
            <a:r>
              <a:rPr lang="en-US" altLang="ko-KR" sz="2400" b="0" dirty="0">
                <a:solidFill>
                  <a:srgbClr val="212121"/>
                </a:solidFill>
                <a:latin typeface="+mn-ea"/>
              </a:rPr>
              <a:t>.</a:t>
            </a:r>
          </a:p>
        </p:txBody>
      </p:sp>
      <p:pic>
        <p:nvPicPr>
          <p:cNvPr id="10" name="Picture 5" descr="p21.jpg">
            <a:extLst>
              <a:ext uri="{FF2B5EF4-FFF2-40B4-BE49-F238E27FC236}">
                <a16:creationId xmlns:a16="http://schemas.microsoft.com/office/drawing/2014/main" id="{0814C8B2-8492-2A3F-9A9D-EF76429802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8868" y="1482846"/>
            <a:ext cx="6035040" cy="336839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1BF5B41-9D7F-877C-9BC2-1434194D760A}"/>
              </a:ext>
            </a:extLst>
          </p:cNvPr>
          <p:cNvSpPr txBox="1"/>
          <p:nvPr/>
        </p:nvSpPr>
        <p:spPr>
          <a:xfrm>
            <a:off x="1554631" y="6107920"/>
            <a:ext cx="9082735" cy="2616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ko-KR" altLang="en-US" sz="1100" dirty="0">
                <a:solidFill>
                  <a:srgbClr val="666666"/>
                </a:solidFill>
                <a:latin typeface="+mn-ea"/>
              </a:rPr>
              <a:t>그림 </a:t>
            </a:r>
            <a:r>
              <a:rPr sz="1100" b="0" dirty="0" err="1">
                <a:solidFill>
                  <a:srgbClr val="666666"/>
                </a:solidFill>
                <a:latin typeface="+mn-ea"/>
              </a:rPr>
              <a:t>출처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:</a:t>
            </a:r>
            <a:r>
              <a:rPr lang="en-US" sz="1100" b="0" dirty="0">
                <a:solidFill>
                  <a:srgbClr val="666666"/>
                </a:solidFill>
                <a:latin typeface="+mn-ea"/>
              </a:rPr>
              <a:t> </a:t>
            </a: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생성형 </a:t>
            </a:r>
            <a:r>
              <a:rPr lang="en-US" altLang="ko-KR" sz="1100" b="0" dirty="0">
                <a:solidFill>
                  <a:srgbClr val="666666"/>
                </a:solidFill>
                <a:latin typeface="+mn-ea"/>
              </a:rPr>
              <a:t>AI</a:t>
            </a:r>
            <a:endParaRPr sz="1100" b="0" dirty="0">
              <a:solidFill>
                <a:srgbClr val="666666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17742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8E42B-B5E4-A7C8-0B88-D2D4771E1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내용 개체 틀 13">
            <a:extLst>
              <a:ext uri="{FF2B5EF4-FFF2-40B4-BE49-F238E27FC236}">
                <a16:creationId xmlns:a16="http://schemas.microsoft.com/office/drawing/2014/main" id="{65F3CDF7-9E04-5011-FE09-E250E7DE2F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BAA50A85-ACE9-2C50-8571-52FE00F53AB9}"/>
              </a:ext>
            </a:extLst>
          </p:cNvPr>
          <p:cNvSpPr txBox="1"/>
          <p:nvPr/>
        </p:nvSpPr>
        <p:spPr>
          <a:xfrm>
            <a:off x="5847378" y="3692823"/>
            <a:ext cx="7175502" cy="639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 lang="ko-KR" altLang="en-US"/>
            </a:pPr>
            <a:endParaRPr lang="ko-KR" altLang="en-US" sz="2400" b="1" spc="-148">
              <a:solidFill>
                <a:srgbClr val="C00000"/>
              </a:solidFill>
              <a:latin typeface="맑은 고딕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DCF2D6DC-969A-213D-E34F-D3E54F78B4F6}"/>
              </a:ext>
            </a:extLst>
          </p:cNvPr>
          <p:cNvSpPr/>
          <p:nvPr/>
        </p:nvSpPr>
        <p:spPr>
          <a:xfrm>
            <a:off x="2062480" y="482600"/>
            <a:ext cx="314960" cy="393700"/>
          </a:xfrm>
          <a:prstGeom prst="roundRect">
            <a:avLst/>
          </a:prstGeom>
          <a:solidFill>
            <a:srgbClr val="FAFA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endParaRPr lang="ko-KR" altLang="en-US" sz="32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89F83E-5065-71DF-EDA4-D6B0C561D08C}"/>
              </a:ext>
            </a:extLst>
          </p:cNvPr>
          <p:cNvSpPr txBox="1"/>
          <p:nvPr/>
        </p:nvSpPr>
        <p:spPr>
          <a:xfrm>
            <a:off x="2708476" y="387291"/>
            <a:ext cx="6295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dirty="0">
                <a:latin typeface="HY헤드라인M"/>
                <a:ea typeface="HY헤드라인M"/>
              </a:rPr>
              <a:t>신체적 폭력일까요</a:t>
            </a:r>
            <a:r>
              <a:rPr lang="en-US" altLang="ko-KR" sz="3200" dirty="0">
                <a:latin typeface="HY헤드라인M"/>
                <a:ea typeface="HY헤드라인M"/>
              </a:rPr>
              <a:t>? – </a:t>
            </a:r>
            <a:r>
              <a:rPr lang="ko-KR" altLang="en-US" sz="3200" dirty="0">
                <a:latin typeface="HY헤드라인M"/>
                <a:ea typeface="HY헤드라인M"/>
              </a:rPr>
              <a:t>사례 </a:t>
            </a:r>
            <a:r>
              <a:rPr lang="en-US" altLang="ko-KR" sz="3200" dirty="0">
                <a:latin typeface="HY헤드라인M"/>
                <a:ea typeface="HY헤드라인M"/>
              </a:rPr>
              <a:t>3</a:t>
            </a:r>
            <a:endParaRPr lang="ko-KR" altLang="en-US" sz="3200" dirty="0">
              <a:latin typeface="HY헤드라인M"/>
              <a:ea typeface="HY헤드라인M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1E75BC-98C7-3E45-78F6-BD0EBD6C7864}"/>
              </a:ext>
            </a:extLst>
          </p:cNvPr>
          <p:cNvSpPr txBox="1"/>
          <p:nvPr/>
        </p:nvSpPr>
        <p:spPr>
          <a:xfrm>
            <a:off x="1097280" y="4892040"/>
            <a:ext cx="9997135" cy="88229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400"/>
              </a:spcAft>
            </a:pPr>
            <a:r>
              <a:rPr lang="ko-KR" altLang="en-US" sz="2400" b="0" dirty="0">
                <a:solidFill>
                  <a:srgbClr val="212121"/>
                </a:solidFill>
                <a:latin typeface="+mn-ea"/>
              </a:rPr>
              <a:t>축구 경기 중 공을 다투다 내 진로를 방해하길래</a:t>
            </a:r>
            <a:r>
              <a:rPr lang="en-US" altLang="ko-KR" sz="2400" b="0" dirty="0">
                <a:solidFill>
                  <a:srgbClr val="212121"/>
                </a:solidFill>
                <a:latin typeface="+mn-ea"/>
              </a:rPr>
              <a:t>,</a:t>
            </a:r>
          </a:p>
          <a:p>
            <a:pPr algn="ctr">
              <a:spcAft>
                <a:spcPts val="400"/>
              </a:spcAft>
            </a:pPr>
            <a:r>
              <a:rPr lang="ko-KR" altLang="en-US" sz="2400" b="0" dirty="0">
                <a:solidFill>
                  <a:srgbClr val="212121"/>
                </a:solidFill>
                <a:latin typeface="+mn-ea"/>
              </a:rPr>
              <a:t>겁내지 않고 몸을 부딪혔고 상대가 넘어졌다</a:t>
            </a:r>
            <a:r>
              <a:rPr lang="en-US" altLang="ko-KR" sz="2400" b="0" dirty="0">
                <a:solidFill>
                  <a:srgbClr val="212121"/>
                </a:solidFill>
                <a:latin typeface="+mn-ea"/>
              </a:rPr>
              <a:t>.</a:t>
            </a:r>
            <a:endParaRPr sz="2400" b="0" dirty="0">
              <a:solidFill>
                <a:srgbClr val="212121"/>
              </a:solidFill>
              <a:latin typeface="+mn-ea"/>
            </a:endParaRPr>
          </a:p>
        </p:txBody>
      </p:sp>
      <p:pic>
        <p:nvPicPr>
          <p:cNvPr id="7" name="Picture 5" descr="p22.jpg">
            <a:extLst>
              <a:ext uri="{FF2B5EF4-FFF2-40B4-BE49-F238E27FC236}">
                <a16:creationId xmlns:a16="http://schemas.microsoft.com/office/drawing/2014/main" id="{7530E617-AC3D-6734-BB19-FB33371495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8327" y="1523646"/>
            <a:ext cx="6035040" cy="336839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6B51E2F-233F-F64E-C129-82BC688F1E84}"/>
              </a:ext>
            </a:extLst>
          </p:cNvPr>
          <p:cNvSpPr txBox="1"/>
          <p:nvPr/>
        </p:nvSpPr>
        <p:spPr>
          <a:xfrm>
            <a:off x="1554631" y="6107920"/>
            <a:ext cx="9082735" cy="2616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ko-KR" altLang="en-US" sz="1100" dirty="0">
                <a:solidFill>
                  <a:srgbClr val="666666"/>
                </a:solidFill>
                <a:latin typeface="+mn-ea"/>
              </a:rPr>
              <a:t>그림 </a:t>
            </a:r>
            <a:r>
              <a:rPr sz="1100" b="0" dirty="0" err="1">
                <a:solidFill>
                  <a:srgbClr val="666666"/>
                </a:solidFill>
                <a:latin typeface="+mn-ea"/>
              </a:rPr>
              <a:t>출처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:</a:t>
            </a:r>
            <a:r>
              <a:rPr lang="en-US" sz="1100" b="0" dirty="0">
                <a:solidFill>
                  <a:srgbClr val="666666"/>
                </a:solidFill>
                <a:latin typeface="+mn-ea"/>
              </a:rPr>
              <a:t> </a:t>
            </a: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생성형 </a:t>
            </a:r>
            <a:r>
              <a:rPr lang="en-US" altLang="ko-KR" sz="1100" b="0" dirty="0">
                <a:solidFill>
                  <a:srgbClr val="666666"/>
                </a:solidFill>
                <a:latin typeface="+mn-ea"/>
              </a:rPr>
              <a:t>AI</a:t>
            </a:r>
            <a:endParaRPr sz="1100" b="0" dirty="0">
              <a:solidFill>
                <a:srgbClr val="666666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1593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F6155-A1F6-82B1-9264-03D373C58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내용 개체 틀 13">
            <a:extLst>
              <a:ext uri="{FF2B5EF4-FFF2-40B4-BE49-F238E27FC236}">
                <a16:creationId xmlns:a16="http://schemas.microsoft.com/office/drawing/2014/main" id="{74C4D52B-2CB7-1FE3-6CBD-B05492404A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EF561EDC-AD9F-2361-23FE-BB0A5004A6FD}"/>
              </a:ext>
            </a:extLst>
          </p:cNvPr>
          <p:cNvSpPr txBox="1"/>
          <p:nvPr/>
        </p:nvSpPr>
        <p:spPr>
          <a:xfrm>
            <a:off x="5847378" y="3692823"/>
            <a:ext cx="7175502" cy="639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 lang="ko-KR" altLang="en-US"/>
            </a:pPr>
            <a:endParaRPr lang="ko-KR" altLang="en-US" sz="2400" b="1" spc="-148">
              <a:solidFill>
                <a:srgbClr val="C00000"/>
              </a:solidFill>
              <a:latin typeface="맑은 고딕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EDF1FD31-3304-F71C-7384-EFE766E09137}"/>
              </a:ext>
            </a:extLst>
          </p:cNvPr>
          <p:cNvSpPr/>
          <p:nvPr/>
        </p:nvSpPr>
        <p:spPr>
          <a:xfrm>
            <a:off x="2062480" y="482600"/>
            <a:ext cx="314960" cy="393700"/>
          </a:xfrm>
          <a:prstGeom prst="roundRect">
            <a:avLst/>
          </a:prstGeom>
          <a:solidFill>
            <a:srgbClr val="FAFA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endParaRPr lang="ko-KR" altLang="en-US" sz="32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B2004C-F95F-2834-ADAE-5972DF6C5D01}"/>
              </a:ext>
            </a:extLst>
          </p:cNvPr>
          <p:cNvSpPr txBox="1"/>
          <p:nvPr/>
        </p:nvSpPr>
        <p:spPr>
          <a:xfrm>
            <a:off x="2708476" y="387291"/>
            <a:ext cx="6295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dirty="0">
                <a:latin typeface="HY헤드라인M"/>
                <a:ea typeface="HY헤드라인M"/>
              </a:rPr>
              <a:t>신체적 폭력일까요</a:t>
            </a:r>
            <a:r>
              <a:rPr lang="en-US" altLang="ko-KR" sz="3200" dirty="0">
                <a:latin typeface="HY헤드라인M"/>
                <a:ea typeface="HY헤드라인M"/>
              </a:rPr>
              <a:t>? – </a:t>
            </a:r>
            <a:r>
              <a:rPr lang="ko-KR" altLang="en-US" sz="3200" dirty="0">
                <a:latin typeface="HY헤드라인M"/>
                <a:ea typeface="HY헤드라인M"/>
              </a:rPr>
              <a:t>사례 </a:t>
            </a:r>
            <a:r>
              <a:rPr lang="en-US" altLang="ko-KR" sz="3200" dirty="0">
                <a:latin typeface="HY헤드라인M"/>
                <a:ea typeface="HY헤드라인M"/>
              </a:rPr>
              <a:t>4</a:t>
            </a:r>
            <a:endParaRPr lang="ko-KR" altLang="en-US" sz="3200" dirty="0">
              <a:latin typeface="HY헤드라인M"/>
              <a:ea typeface="HY헤드라인M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E4CE0D-1417-0751-9A71-DF49398FBB46}"/>
              </a:ext>
            </a:extLst>
          </p:cNvPr>
          <p:cNvSpPr txBox="1"/>
          <p:nvPr/>
        </p:nvSpPr>
        <p:spPr>
          <a:xfrm>
            <a:off x="1097280" y="4892040"/>
            <a:ext cx="9997135" cy="88229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400"/>
              </a:spcAft>
            </a:pPr>
            <a:r>
              <a:rPr lang="ko-KR" altLang="en-US" sz="2400" dirty="0">
                <a:solidFill>
                  <a:srgbClr val="212121"/>
                </a:solidFill>
                <a:latin typeface="+mn-ea"/>
              </a:rPr>
              <a:t>자꾸만 나를 괴롭히더니 결국 나를 때려서</a:t>
            </a:r>
            <a:r>
              <a:rPr lang="en-US" altLang="ko-KR" sz="2400" b="0" dirty="0">
                <a:solidFill>
                  <a:srgbClr val="212121"/>
                </a:solidFill>
                <a:latin typeface="+mn-ea"/>
              </a:rPr>
              <a:t>,</a:t>
            </a:r>
          </a:p>
          <a:p>
            <a:pPr algn="ctr">
              <a:spcAft>
                <a:spcPts val="400"/>
              </a:spcAft>
            </a:pPr>
            <a:r>
              <a:rPr lang="ko-KR" altLang="en-US" sz="2400" b="0" dirty="0">
                <a:solidFill>
                  <a:srgbClr val="212121"/>
                </a:solidFill>
                <a:latin typeface="+mn-ea"/>
              </a:rPr>
              <a:t>똑같이 한 대 되갚아줬다</a:t>
            </a:r>
            <a:r>
              <a:rPr lang="en-US" altLang="ko-KR" sz="2400" b="0" dirty="0">
                <a:solidFill>
                  <a:srgbClr val="212121"/>
                </a:solidFill>
                <a:latin typeface="+mn-ea"/>
              </a:rPr>
              <a:t>.</a:t>
            </a:r>
          </a:p>
        </p:txBody>
      </p:sp>
      <p:pic>
        <p:nvPicPr>
          <p:cNvPr id="6" name="Picture 5" descr="p23.jpg">
            <a:extLst>
              <a:ext uri="{FF2B5EF4-FFF2-40B4-BE49-F238E27FC236}">
                <a16:creationId xmlns:a16="http://schemas.microsoft.com/office/drawing/2014/main" id="{3D802672-928F-8873-90AE-25A05BC5FF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8327" y="1523646"/>
            <a:ext cx="6035040" cy="336839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1D49E64-4946-DD70-3BE4-E9AF1CBED43D}"/>
              </a:ext>
            </a:extLst>
          </p:cNvPr>
          <p:cNvSpPr txBox="1"/>
          <p:nvPr/>
        </p:nvSpPr>
        <p:spPr>
          <a:xfrm>
            <a:off x="1554631" y="6107920"/>
            <a:ext cx="9082735" cy="2616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ko-KR" altLang="en-US" sz="1100" dirty="0">
                <a:solidFill>
                  <a:srgbClr val="666666"/>
                </a:solidFill>
                <a:latin typeface="+mn-ea"/>
              </a:rPr>
              <a:t>그림 </a:t>
            </a:r>
            <a:r>
              <a:rPr sz="1100" b="0" dirty="0" err="1">
                <a:solidFill>
                  <a:srgbClr val="666666"/>
                </a:solidFill>
                <a:latin typeface="+mn-ea"/>
              </a:rPr>
              <a:t>출처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:</a:t>
            </a:r>
            <a:r>
              <a:rPr lang="en-US" sz="1100" b="0" dirty="0">
                <a:solidFill>
                  <a:srgbClr val="666666"/>
                </a:solidFill>
                <a:latin typeface="+mn-ea"/>
              </a:rPr>
              <a:t> </a:t>
            </a: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생성형 </a:t>
            </a:r>
            <a:r>
              <a:rPr lang="en-US" altLang="ko-KR" sz="1100" b="0" dirty="0">
                <a:solidFill>
                  <a:srgbClr val="666666"/>
                </a:solidFill>
                <a:latin typeface="+mn-ea"/>
              </a:rPr>
              <a:t>AI</a:t>
            </a:r>
            <a:endParaRPr sz="1100" b="0" dirty="0">
              <a:solidFill>
                <a:srgbClr val="666666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81295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FAEC4-D528-0A88-F0A2-36904CD69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내용 개체 틀 13">
            <a:extLst>
              <a:ext uri="{FF2B5EF4-FFF2-40B4-BE49-F238E27FC236}">
                <a16:creationId xmlns:a16="http://schemas.microsoft.com/office/drawing/2014/main" id="{9005246A-9D0F-5878-FC9A-8839E198D6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ACFD2E1-20E8-2011-CDA3-54439009D3A9}"/>
              </a:ext>
            </a:extLst>
          </p:cNvPr>
          <p:cNvSpPr txBox="1"/>
          <p:nvPr/>
        </p:nvSpPr>
        <p:spPr>
          <a:xfrm>
            <a:off x="2708476" y="387291"/>
            <a:ext cx="544010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dirty="0">
                <a:latin typeface="HY헤드라인M"/>
                <a:ea typeface="HY헤드라인M"/>
              </a:rPr>
              <a:t>첫 번째 영상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52D352-C60C-DC68-4973-F644049DC55C}"/>
              </a:ext>
            </a:extLst>
          </p:cNvPr>
          <p:cNvSpPr txBox="1"/>
          <p:nvPr/>
        </p:nvSpPr>
        <p:spPr>
          <a:xfrm>
            <a:off x="1554631" y="6107920"/>
            <a:ext cx="9082735" cy="43088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100" b="0" dirty="0" err="1">
                <a:solidFill>
                  <a:srgbClr val="666666"/>
                </a:solidFill>
                <a:latin typeface="+mn-ea"/>
              </a:rPr>
              <a:t>출처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: </a:t>
            </a:r>
            <a:r>
              <a:rPr sz="1100" b="0" dirty="0" err="1">
                <a:solidFill>
                  <a:srgbClr val="666666"/>
                </a:solidFill>
                <a:latin typeface="+mn-ea"/>
              </a:rPr>
              <a:t>푸른나무재단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 「</a:t>
            </a:r>
            <a:r>
              <a:rPr sz="1100" b="0" dirty="0" err="1">
                <a:solidFill>
                  <a:srgbClr val="666666"/>
                </a:solidFill>
                <a:latin typeface="+mn-ea"/>
              </a:rPr>
              <a:t>장난과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1100" b="0" dirty="0" err="1">
                <a:solidFill>
                  <a:srgbClr val="666666"/>
                </a:solidFill>
                <a:latin typeface="+mn-ea"/>
              </a:rPr>
              <a:t>폭력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1100" b="0" dirty="0" err="1">
                <a:solidFill>
                  <a:srgbClr val="666666"/>
                </a:solidFill>
                <a:latin typeface="+mn-ea"/>
              </a:rPr>
              <a:t>사이</a:t>
            </a: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」</a:t>
            </a:r>
            <a:br>
              <a:rPr lang="en-US" sz="1100" dirty="0">
                <a:solidFill>
                  <a:srgbClr val="666666"/>
                </a:solidFill>
                <a:latin typeface="+mn-ea"/>
              </a:rPr>
            </a:br>
            <a:r>
              <a:rPr sz="1100" b="0" dirty="0" err="1">
                <a:solidFill>
                  <a:srgbClr val="666666"/>
                </a:solidFill>
                <a:latin typeface="+mn-ea"/>
              </a:rPr>
              <a:t>음악</a:t>
            </a:r>
            <a:r>
              <a:rPr lang="en-US" altLang="ko-KR" sz="1100" dirty="0">
                <a:solidFill>
                  <a:srgbClr val="666666"/>
                </a:solidFill>
                <a:latin typeface="+mn-ea"/>
              </a:rPr>
              <a:t>: Kevin MacLeod 〈Monkeys Spinning Monkeys〉 </a:t>
            </a:r>
            <a:endParaRPr sz="1100" b="0" dirty="0">
              <a:solidFill>
                <a:srgbClr val="666666"/>
              </a:solidFill>
              <a:latin typeface="+mn-ea"/>
            </a:endParaRPr>
          </a:p>
        </p:txBody>
      </p:sp>
      <p:pic>
        <p:nvPicPr>
          <p:cNvPr id="4" name="온라인 미디어 3" title="[투게더 프로젝트] 장난과 폭력사이_학교폭력예방영상_시사교양콘텐츠_푸른나무재단">
            <a:hlinkClick r:id="" action="ppaction://media"/>
            <a:extLst>
              <a:ext uri="{FF2B5EF4-FFF2-40B4-BE49-F238E27FC236}">
                <a16:creationId xmlns:a16="http://schemas.microsoft.com/office/drawing/2014/main" id="{A25433AA-0551-3553-9660-020B5001EBE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446240" y="1641803"/>
            <a:ext cx="7339675" cy="4146926"/>
          </a:xfrm>
          <a:prstGeom prst="rect">
            <a:avLst/>
          </a:prstGeom>
        </p:spPr>
      </p:pic>
      <p:pic>
        <p:nvPicPr>
          <p:cNvPr id="3" name="온라인 미디어 1" title="Kevin MacLeod: Monkeys Spinning Monkeys">
            <a:hlinkClick r:id="" action="ppaction://media"/>
            <a:extLst>
              <a:ext uri="{FF2B5EF4-FFF2-40B4-BE49-F238E27FC236}">
                <a16:creationId xmlns:a16="http://schemas.microsoft.com/office/drawing/2014/main" id="{46FACD3C-2A3B-AC4F-1770-85CD2EC398B8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1181669" y="1641802"/>
            <a:ext cx="2007856" cy="113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17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1E9BF-64D6-493A-4FF3-4C03282E2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내용 개체 틀 13">
            <a:extLst>
              <a:ext uri="{FF2B5EF4-FFF2-40B4-BE49-F238E27FC236}">
                <a16:creationId xmlns:a16="http://schemas.microsoft.com/office/drawing/2014/main" id="{0C662AEB-4996-A813-2005-1D917B52C0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6C04CAD5-4ABE-A8AF-A634-D5068FD4026A}"/>
              </a:ext>
            </a:extLst>
          </p:cNvPr>
          <p:cNvSpPr txBox="1"/>
          <p:nvPr/>
        </p:nvSpPr>
        <p:spPr>
          <a:xfrm>
            <a:off x="5847378" y="3692823"/>
            <a:ext cx="7175502" cy="639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 lang="ko-KR" altLang="en-US"/>
            </a:pPr>
            <a:endParaRPr lang="ko-KR" altLang="en-US" sz="2400" b="1" spc="-148">
              <a:solidFill>
                <a:srgbClr val="C00000"/>
              </a:solidFill>
              <a:latin typeface="맑은 고딕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B4ACA65E-C666-AFAE-EF42-CE058B7A8B32}"/>
              </a:ext>
            </a:extLst>
          </p:cNvPr>
          <p:cNvSpPr/>
          <p:nvPr/>
        </p:nvSpPr>
        <p:spPr>
          <a:xfrm>
            <a:off x="2062480" y="482600"/>
            <a:ext cx="314960" cy="393700"/>
          </a:xfrm>
          <a:prstGeom prst="roundRect">
            <a:avLst/>
          </a:prstGeom>
          <a:solidFill>
            <a:srgbClr val="FAFA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endParaRPr lang="ko-KR" altLang="en-US" sz="32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636BF0-DE61-9590-8748-AB7DE9635FA4}"/>
              </a:ext>
            </a:extLst>
          </p:cNvPr>
          <p:cNvSpPr txBox="1"/>
          <p:nvPr/>
        </p:nvSpPr>
        <p:spPr>
          <a:xfrm>
            <a:off x="2708476" y="387291"/>
            <a:ext cx="544010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dirty="0">
                <a:latin typeface="HY헤드라인M"/>
                <a:ea typeface="HY헤드라인M"/>
              </a:rPr>
              <a:t>신체적 폭력일까요</a:t>
            </a:r>
            <a:r>
              <a:rPr lang="en-US" altLang="ko-KR" sz="3200" dirty="0">
                <a:latin typeface="HY헤드라인M"/>
                <a:ea typeface="HY헤드라인M"/>
              </a:rPr>
              <a:t>?</a:t>
            </a:r>
            <a:endParaRPr lang="ko-KR" altLang="en-US" sz="3200" dirty="0">
              <a:latin typeface="HY헤드라인M"/>
              <a:ea typeface="HY헤드라인M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A4301D-B842-76B4-C8DE-121E3C606516}"/>
              </a:ext>
            </a:extLst>
          </p:cNvPr>
          <p:cNvSpPr txBox="1"/>
          <p:nvPr/>
        </p:nvSpPr>
        <p:spPr>
          <a:xfrm>
            <a:off x="2598736" y="2751890"/>
            <a:ext cx="6994525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ko-KR" altLang="en-US" sz="2400" b="1" dirty="0">
                <a:solidFill>
                  <a:srgbClr val="212121"/>
                </a:solidFill>
                <a:latin typeface="+mn-ea"/>
              </a:rPr>
              <a:t>학습지에 다 기록 했나요</a:t>
            </a:r>
            <a:r>
              <a:rPr lang="en-US" altLang="ko-KR" sz="2400" b="1" dirty="0">
                <a:solidFill>
                  <a:srgbClr val="212121"/>
                </a:solidFill>
                <a:latin typeface="+mn-ea"/>
              </a:rPr>
              <a:t>?</a:t>
            </a:r>
          </a:p>
          <a:p>
            <a:pPr algn="ctr">
              <a:spcAft>
                <a:spcPts val="600"/>
              </a:spcAft>
            </a:pPr>
            <a:r>
              <a:rPr lang="ko-KR" altLang="en-US" sz="2400" b="1" dirty="0">
                <a:solidFill>
                  <a:srgbClr val="212121"/>
                </a:solidFill>
                <a:latin typeface="+mn-ea"/>
              </a:rPr>
              <a:t>이제 정답을 같이 맞춰볼까요</a:t>
            </a:r>
            <a:r>
              <a:rPr lang="en-US" altLang="ko-KR" sz="2400" b="1" dirty="0">
                <a:solidFill>
                  <a:srgbClr val="212121"/>
                </a:solidFill>
                <a:latin typeface="+mn-ea"/>
              </a:rPr>
              <a:t>?</a:t>
            </a:r>
            <a:endParaRPr lang="ko-KR" altLang="en-US" sz="2400" b="1" dirty="0">
              <a:solidFill>
                <a:srgbClr val="21212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6010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72B4B-D3C1-C30D-C0E5-F5BD76D0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내용 개체 틀 13">
            <a:extLst>
              <a:ext uri="{FF2B5EF4-FFF2-40B4-BE49-F238E27FC236}">
                <a16:creationId xmlns:a16="http://schemas.microsoft.com/office/drawing/2014/main" id="{C270D825-5414-18F2-909D-66CABB251E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BCE16956-7696-0F64-8637-C366CF893461}"/>
              </a:ext>
            </a:extLst>
          </p:cNvPr>
          <p:cNvSpPr txBox="1"/>
          <p:nvPr/>
        </p:nvSpPr>
        <p:spPr>
          <a:xfrm>
            <a:off x="5847378" y="3692823"/>
            <a:ext cx="7175502" cy="639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 lang="ko-KR" altLang="en-US"/>
            </a:pPr>
            <a:endParaRPr lang="ko-KR" altLang="en-US" sz="2400" b="1" spc="-148">
              <a:solidFill>
                <a:srgbClr val="C00000"/>
              </a:solidFill>
              <a:latin typeface="맑은 고딕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FF592488-0A8D-7E82-812A-BF16F6F0A526}"/>
              </a:ext>
            </a:extLst>
          </p:cNvPr>
          <p:cNvSpPr/>
          <p:nvPr/>
        </p:nvSpPr>
        <p:spPr>
          <a:xfrm>
            <a:off x="2062480" y="482600"/>
            <a:ext cx="314960" cy="393700"/>
          </a:xfrm>
          <a:prstGeom prst="roundRect">
            <a:avLst/>
          </a:prstGeom>
          <a:solidFill>
            <a:srgbClr val="FAFA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endParaRPr lang="ko-KR" altLang="en-US" sz="32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5D019F-FDF4-1562-A0DE-F7170FC32852}"/>
              </a:ext>
            </a:extLst>
          </p:cNvPr>
          <p:cNvSpPr txBox="1"/>
          <p:nvPr/>
        </p:nvSpPr>
        <p:spPr>
          <a:xfrm>
            <a:off x="2708476" y="387291"/>
            <a:ext cx="6295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dirty="0">
                <a:latin typeface="HY헤드라인M"/>
                <a:ea typeface="HY헤드라인M"/>
              </a:rPr>
              <a:t>신체적 폭력일까요</a:t>
            </a:r>
            <a:r>
              <a:rPr lang="en-US" altLang="ko-KR" sz="3200" dirty="0">
                <a:latin typeface="HY헤드라인M"/>
                <a:ea typeface="HY헤드라인M"/>
              </a:rPr>
              <a:t>? – </a:t>
            </a:r>
            <a:r>
              <a:rPr lang="ko-KR" altLang="en-US" sz="3200" dirty="0">
                <a:latin typeface="HY헤드라인M"/>
                <a:ea typeface="HY헤드라인M"/>
              </a:rPr>
              <a:t>사례 </a:t>
            </a:r>
            <a:r>
              <a:rPr lang="en-US" altLang="ko-KR" sz="3200" dirty="0">
                <a:latin typeface="HY헤드라인M"/>
                <a:ea typeface="HY헤드라인M"/>
              </a:rPr>
              <a:t>1</a:t>
            </a:r>
            <a:endParaRPr lang="ko-KR" altLang="en-US" sz="3200" dirty="0">
              <a:latin typeface="HY헤드라인M"/>
              <a:ea typeface="HY헤드라인M"/>
            </a:endParaRPr>
          </a:p>
        </p:txBody>
      </p:sp>
      <p:pic>
        <p:nvPicPr>
          <p:cNvPr id="6" name="Picture 5" descr="p20.jpg">
            <a:extLst>
              <a:ext uri="{FF2B5EF4-FFF2-40B4-BE49-F238E27FC236}">
                <a16:creationId xmlns:a16="http://schemas.microsoft.com/office/drawing/2014/main" id="{36489187-EB71-C76E-43E8-1FE2A1FEF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8476" y="1523646"/>
            <a:ext cx="6035040" cy="33683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14FE9AA-5139-5205-C3FC-B39AFB3C1CE4}"/>
              </a:ext>
            </a:extLst>
          </p:cNvPr>
          <p:cNvSpPr txBox="1"/>
          <p:nvPr/>
        </p:nvSpPr>
        <p:spPr>
          <a:xfrm>
            <a:off x="1097280" y="4892040"/>
            <a:ext cx="9997135" cy="88229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400"/>
              </a:spcAft>
            </a:pPr>
            <a:r>
              <a:rPr lang="ko-KR" altLang="en-US" sz="2400" b="0" dirty="0">
                <a:solidFill>
                  <a:srgbClr val="212121"/>
                </a:solidFill>
                <a:latin typeface="+mn-ea"/>
              </a:rPr>
              <a:t>합의는 </a:t>
            </a:r>
            <a:r>
              <a:rPr lang="en-US" altLang="ko-KR" sz="2400" b="0" dirty="0">
                <a:solidFill>
                  <a:srgbClr val="212121"/>
                </a:solidFill>
                <a:latin typeface="+mn-ea"/>
              </a:rPr>
              <a:t>"</a:t>
            </a:r>
            <a:r>
              <a:rPr lang="ko-KR" altLang="en-US" sz="2400" b="0" dirty="0">
                <a:solidFill>
                  <a:srgbClr val="212121"/>
                </a:solidFill>
                <a:latin typeface="+mn-ea"/>
              </a:rPr>
              <a:t>그만하자</a:t>
            </a:r>
            <a:r>
              <a:rPr lang="en-US" altLang="ko-KR" sz="2400" b="0" dirty="0">
                <a:solidFill>
                  <a:srgbClr val="212121"/>
                </a:solidFill>
                <a:latin typeface="+mn-ea"/>
              </a:rPr>
              <a:t>"</a:t>
            </a:r>
            <a:r>
              <a:rPr lang="ko-KR" altLang="en-US" sz="2400" b="0" dirty="0">
                <a:solidFill>
                  <a:srgbClr val="212121"/>
                </a:solidFill>
                <a:latin typeface="+mn-ea"/>
              </a:rPr>
              <a:t>에서 끝납니다</a:t>
            </a:r>
            <a:r>
              <a:rPr lang="en-US" altLang="ko-KR" sz="2400" b="0" dirty="0">
                <a:solidFill>
                  <a:srgbClr val="212121"/>
                </a:solidFill>
                <a:latin typeface="+mn-ea"/>
              </a:rPr>
              <a:t>.</a:t>
            </a:r>
          </a:p>
          <a:p>
            <a:pPr algn="ctr">
              <a:spcAft>
                <a:spcPts val="400"/>
              </a:spcAft>
            </a:pPr>
            <a:r>
              <a:rPr lang="ko-KR" altLang="en-US" sz="2400" b="0" dirty="0">
                <a:solidFill>
                  <a:srgbClr val="212121"/>
                </a:solidFill>
                <a:latin typeface="+mn-ea"/>
              </a:rPr>
              <a:t>괘씸함은 때릴 권리를 만들지 않습니다</a:t>
            </a:r>
            <a:r>
              <a:rPr lang="en-US" altLang="ko-KR" sz="2400" b="0" dirty="0">
                <a:solidFill>
                  <a:srgbClr val="212121"/>
                </a:solidFill>
                <a:latin typeface="+mn-ea"/>
              </a:rPr>
              <a:t>.</a:t>
            </a:r>
          </a:p>
        </p:txBody>
      </p:sp>
      <p:sp>
        <p:nvSpPr>
          <p:cNvPr id="10" name="Rounded Rectangle 6">
            <a:extLst>
              <a:ext uri="{FF2B5EF4-FFF2-40B4-BE49-F238E27FC236}">
                <a16:creationId xmlns:a16="http://schemas.microsoft.com/office/drawing/2014/main" id="{46EA0BB1-3AD9-D31A-417A-9C03CA93BB7F}"/>
              </a:ext>
            </a:extLst>
          </p:cNvPr>
          <p:cNvSpPr/>
          <p:nvPr/>
        </p:nvSpPr>
        <p:spPr>
          <a:xfrm>
            <a:off x="3981868" y="4287915"/>
            <a:ext cx="3749039" cy="548640"/>
          </a:xfrm>
          <a:prstGeom prst="roundRect">
            <a:avLst>
              <a:gd name="adj" fmla="val 30000"/>
            </a:avLst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+mn-ea"/>
              </a:rPr>
              <a:t>○  신체적 폭력입니다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C14D2C-9901-A4F8-AA7A-E3ED86185E5B}"/>
              </a:ext>
            </a:extLst>
          </p:cNvPr>
          <p:cNvSpPr txBox="1"/>
          <p:nvPr/>
        </p:nvSpPr>
        <p:spPr>
          <a:xfrm>
            <a:off x="1554631" y="6107920"/>
            <a:ext cx="9082735" cy="2616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ko-KR" altLang="en-US" sz="1100" dirty="0">
                <a:solidFill>
                  <a:srgbClr val="666666"/>
                </a:solidFill>
                <a:latin typeface="+mn-ea"/>
              </a:rPr>
              <a:t>그림 </a:t>
            </a:r>
            <a:r>
              <a:rPr sz="1100" b="0" dirty="0" err="1">
                <a:solidFill>
                  <a:srgbClr val="666666"/>
                </a:solidFill>
                <a:latin typeface="+mn-ea"/>
              </a:rPr>
              <a:t>출처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:</a:t>
            </a:r>
            <a:r>
              <a:rPr lang="en-US" sz="1100" b="0" dirty="0">
                <a:solidFill>
                  <a:srgbClr val="666666"/>
                </a:solidFill>
                <a:latin typeface="+mn-ea"/>
              </a:rPr>
              <a:t> </a:t>
            </a: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생성형 </a:t>
            </a:r>
            <a:r>
              <a:rPr lang="en-US" altLang="ko-KR" sz="1100" b="0" dirty="0">
                <a:solidFill>
                  <a:srgbClr val="666666"/>
                </a:solidFill>
                <a:latin typeface="+mn-ea"/>
              </a:rPr>
              <a:t>AI</a:t>
            </a:r>
            <a:endParaRPr sz="1100" b="0" dirty="0">
              <a:solidFill>
                <a:srgbClr val="666666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7849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B28D7-9761-6CDB-15E5-223E65EA0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내용 개체 틀 13">
            <a:extLst>
              <a:ext uri="{FF2B5EF4-FFF2-40B4-BE49-F238E27FC236}">
                <a16:creationId xmlns:a16="http://schemas.microsoft.com/office/drawing/2014/main" id="{16E430BD-0312-8C44-4111-9B976E612A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B72AA53F-30A1-BE9A-5D58-98CCF7166523}"/>
              </a:ext>
            </a:extLst>
          </p:cNvPr>
          <p:cNvSpPr txBox="1"/>
          <p:nvPr/>
        </p:nvSpPr>
        <p:spPr>
          <a:xfrm>
            <a:off x="5847378" y="3692823"/>
            <a:ext cx="7175502" cy="639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 lang="ko-KR" altLang="en-US"/>
            </a:pPr>
            <a:endParaRPr lang="ko-KR" altLang="en-US" sz="2400" b="1" spc="-148">
              <a:solidFill>
                <a:srgbClr val="C00000"/>
              </a:solidFill>
              <a:latin typeface="맑은 고딕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8837447E-419E-452F-330B-7F6589BE85BE}"/>
              </a:ext>
            </a:extLst>
          </p:cNvPr>
          <p:cNvSpPr/>
          <p:nvPr/>
        </p:nvSpPr>
        <p:spPr>
          <a:xfrm>
            <a:off x="2062480" y="482600"/>
            <a:ext cx="314960" cy="393700"/>
          </a:xfrm>
          <a:prstGeom prst="roundRect">
            <a:avLst/>
          </a:prstGeom>
          <a:solidFill>
            <a:srgbClr val="FAFA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endParaRPr lang="ko-KR" altLang="en-US" sz="32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A6FD10-9267-A776-5A8A-F49AA88CCCEF}"/>
              </a:ext>
            </a:extLst>
          </p:cNvPr>
          <p:cNvSpPr txBox="1"/>
          <p:nvPr/>
        </p:nvSpPr>
        <p:spPr>
          <a:xfrm>
            <a:off x="2708476" y="387291"/>
            <a:ext cx="6295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dirty="0">
                <a:latin typeface="HY헤드라인M"/>
                <a:ea typeface="HY헤드라인M"/>
              </a:rPr>
              <a:t>신체적 폭력일까요</a:t>
            </a:r>
            <a:r>
              <a:rPr lang="en-US" altLang="ko-KR" sz="3200" dirty="0">
                <a:latin typeface="HY헤드라인M"/>
                <a:ea typeface="HY헤드라인M"/>
              </a:rPr>
              <a:t>? – </a:t>
            </a:r>
            <a:r>
              <a:rPr lang="ko-KR" altLang="en-US" sz="3200" dirty="0">
                <a:latin typeface="HY헤드라인M"/>
                <a:ea typeface="HY헤드라인M"/>
              </a:rPr>
              <a:t>사례 </a:t>
            </a:r>
            <a:r>
              <a:rPr lang="en-US" altLang="ko-KR" sz="3200" dirty="0">
                <a:latin typeface="HY헤드라인M"/>
                <a:ea typeface="HY헤드라인M"/>
              </a:rPr>
              <a:t>2</a:t>
            </a:r>
            <a:endParaRPr lang="ko-KR" altLang="en-US" sz="3200" dirty="0">
              <a:latin typeface="HY헤드라인M"/>
              <a:ea typeface="HY헤드라인M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0FC8CE-1423-4E66-01D3-C99B88F0BEDF}"/>
              </a:ext>
            </a:extLst>
          </p:cNvPr>
          <p:cNvSpPr txBox="1"/>
          <p:nvPr/>
        </p:nvSpPr>
        <p:spPr>
          <a:xfrm>
            <a:off x="1097280" y="4892040"/>
            <a:ext cx="9997135" cy="88229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400"/>
              </a:spcAft>
            </a:pPr>
            <a:r>
              <a:rPr lang="ko-KR" altLang="en-US" sz="2400" b="0" dirty="0">
                <a:solidFill>
                  <a:srgbClr val="212121"/>
                </a:solidFill>
                <a:latin typeface="+mn-ea"/>
              </a:rPr>
              <a:t>안 다친 건 운입니다</a:t>
            </a:r>
            <a:r>
              <a:rPr lang="en-US" altLang="ko-KR" sz="2400" b="0" dirty="0">
                <a:solidFill>
                  <a:srgbClr val="212121"/>
                </a:solidFill>
                <a:latin typeface="+mn-ea"/>
              </a:rPr>
              <a:t>.</a:t>
            </a:r>
          </a:p>
          <a:p>
            <a:pPr algn="ctr">
              <a:spcAft>
                <a:spcPts val="400"/>
              </a:spcAft>
            </a:pPr>
            <a:r>
              <a:rPr lang="ko-KR" altLang="en-US" sz="2400" b="0" dirty="0">
                <a:solidFill>
                  <a:srgbClr val="212121"/>
                </a:solidFill>
                <a:latin typeface="+mn-ea"/>
              </a:rPr>
              <a:t>위험한 행위 자체가 문제입니다</a:t>
            </a:r>
            <a:endParaRPr lang="en-US" altLang="ko-KR" sz="2400" b="0" dirty="0">
              <a:solidFill>
                <a:srgbClr val="212121"/>
              </a:solidFill>
              <a:latin typeface="+mn-ea"/>
            </a:endParaRPr>
          </a:p>
        </p:txBody>
      </p:sp>
      <p:pic>
        <p:nvPicPr>
          <p:cNvPr id="10" name="Picture 5" descr="p21.jpg">
            <a:extLst>
              <a:ext uri="{FF2B5EF4-FFF2-40B4-BE49-F238E27FC236}">
                <a16:creationId xmlns:a16="http://schemas.microsoft.com/office/drawing/2014/main" id="{46E783A6-E72A-78F4-7DAE-80B59DB5AF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8868" y="1482846"/>
            <a:ext cx="6035040" cy="3368394"/>
          </a:xfrm>
          <a:prstGeom prst="rect">
            <a:avLst/>
          </a:prstGeom>
        </p:spPr>
      </p:pic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9FF7E7C0-EB72-7C8A-7B30-CC500751917B}"/>
              </a:ext>
            </a:extLst>
          </p:cNvPr>
          <p:cNvSpPr/>
          <p:nvPr/>
        </p:nvSpPr>
        <p:spPr>
          <a:xfrm>
            <a:off x="3981868" y="4287915"/>
            <a:ext cx="3749039" cy="548640"/>
          </a:xfrm>
          <a:prstGeom prst="roundRect">
            <a:avLst>
              <a:gd name="adj" fmla="val 30000"/>
            </a:avLst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+mn-ea"/>
              </a:rPr>
              <a:t>○  신체적 폭력입니다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CB07C3-A240-D0E0-F4C3-4E5BFC1BC47D}"/>
              </a:ext>
            </a:extLst>
          </p:cNvPr>
          <p:cNvSpPr txBox="1"/>
          <p:nvPr/>
        </p:nvSpPr>
        <p:spPr>
          <a:xfrm>
            <a:off x="1554631" y="6107920"/>
            <a:ext cx="9082735" cy="2616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ko-KR" altLang="en-US" sz="1100" dirty="0">
                <a:solidFill>
                  <a:srgbClr val="666666"/>
                </a:solidFill>
                <a:latin typeface="+mn-ea"/>
              </a:rPr>
              <a:t>그림 </a:t>
            </a:r>
            <a:r>
              <a:rPr sz="1100" b="0" dirty="0" err="1">
                <a:solidFill>
                  <a:srgbClr val="666666"/>
                </a:solidFill>
                <a:latin typeface="+mn-ea"/>
              </a:rPr>
              <a:t>출처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:</a:t>
            </a:r>
            <a:r>
              <a:rPr lang="en-US" sz="1100" b="0" dirty="0">
                <a:solidFill>
                  <a:srgbClr val="666666"/>
                </a:solidFill>
                <a:latin typeface="+mn-ea"/>
              </a:rPr>
              <a:t> </a:t>
            </a: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생성형 </a:t>
            </a:r>
            <a:r>
              <a:rPr lang="en-US" altLang="ko-KR" sz="1100" b="0" dirty="0">
                <a:solidFill>
                  <a:srgbClr val="666666"/>
                </a:solidFill>
                <a:latin typeface="+mn-ea"/>
              </a:rPr>
              <a:t>AI</a:t>
            </a:r>
            <a:endParaRPr sz="1100" b="0" dirty="0">
              <a:solidFill>
                <a:srgbClr val="666666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4429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D8986-6E02-BF81-EDD5-7BFBD1624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내용 개체 틀 13">
            <a:extLst>
              <a:ext uri="{FF2B5EF4-FFF2-40B4-BE49-F238E27FC236}">
                <a16:creationId xmlns:a16="http://schemas.microsoft.com/office/drawing/2014/main" id="{1F8B7DEF-48EF-6265-591B-1910D7169F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6494E1C7-A702-C95F-3B02-36B2B6B38AD8}"/>
              </a:ext>
            </a:extLst>
          </p:cNvPr>
          <p:cNvSpPr txBox="1"/>
          <p:nvPr/>
        </p:nvSpPr>
        <p:spPr>
          <a:xfrm>
            <a:off x="5847378" y="3692823"/>
            <a:ext cx="7175502" cy="639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 lang="ko-KR" altLang="en-US"/>
            </a:pPr>
            <a:endParaRPr lang="ko-KR" altLang="en-US" sz="2400" b="1" spc="-148">
              <a:solidFill>
                <a:srgbClr val="C00000"/>
              </a:solidFill>
              <a:latin typeface="맑은 고딕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1F2DAE42-EE31-5F6F-0C7F-674E010EC1AA}"/>
              </a:ext>
            </a:extLst>
          </p:cNvPr>
          <p:cNvSpPr/>
          <p:nvPr/>
        </p:nvSpPr>
        <p:spPr>
          <a:xfrm>
            <a:off x="2062480" y="482600"/>
            <a:ext cx="314960" cy="393700"/>
          </a:xfrm>
          <a:prstGeom prst="roundRect">
            <a:avLst/>
          </a:prstGeom>
          <a:solidFill>
            <a:srgbClr val="FAFA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endParaRPr lang="ko-KR" altLang="en-US" sz="32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D31244-1E81-D1B0-C493-5E0C90F03A1B}"/>
              </a:ext>
            </a:extLst>
          </p:cNvPr>
          <p:cNvSpPr txBox="1"/>
          <p:nvPr/>
        </p:nvSpPr>
        <p:spPr>
          <a:xfrm>
            <a:off x="2708476" y="387291"/>
            <a:ext cx="6295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dirty="0">
                <a:latin typeface="HY헤드라인M"/>
                <a:ea typeface="HY헤드라인M"/>
              </a:rPr>
              <a:t>신체적 폭력일까요</a:t>
            </a:r>
            <a:r>
              <a:rPr lang="en-US" altLang="ko-KR" sz="3200" dirty="0">
                <a:latin typeface="HY헤드라인M"/>
                <a:ea typeface="HY헤드라인M"/>
              </a:rPr>
              <a:t>? – </a:t>
            </a:r>
            <a:r>
              <a:rPr lang="ko-KR" altLang="en-US" sz="3200" dirty="0">
                <a:latin typeface="HY헤드라인M"/>
                <a:ea typeface="HY헤드라인M"/>
              </a:rPr>
              <a:t>사례 </a:t>
            </a:r>
            <a:r>
              <a:rPr lang="en-US" altLang="ko-KR" sz="3200" dirty="0">
                <a:latin typeface="HY헤드라인M"/>
                <a:ea typeface="HY헤드라인M"/>
              </a:rPr>
              <a:t>3</a:t>
            </a:r>
            <a:endParaRPr lang="ko-KR" altLang="en-US" sz="3200" dirty="0">
              <a:latin typeface="HY헤드라인M"/>
              <a:ea typeface="HY헤드라인M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6957FA-0B11-85A7-E082-8C3CFDE9E424}"/>
              </a:ext>
            </a:extLst>
          </p:cNvPr>
          <p:cNvSpPr txBox="1"/>
          <p:nvPr/>
        </p:nvSpPr>
        <p:spPr>
          <a:xfrm>
            <a:off x="1097280" y="4892040"/>
            <a:ext cx="9997135" cy="88229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400"/>
              </a:spcAft>
            </a:pPr>
            <a:r>
              <a:rPr lang="ko-KR" altLang="en-US" sz="2400" b="0" dirty="0">
                <a:solidFill>
                  <a:srgbClr val="212121"/>
                </a:solidFill>
                <a:latin typeface="+mn-ea"/>
              </a:rPr>
              <a:t>규칙 안의 경기 활동은 폭력이 아닙니다</a:t>
            </a:r>
            <a:r>
              <a:rPr lang="en-US" altLang="ko-KR" sz="2400" b="0" dirty="0">
                <a:solidFill>
                  <a:srgbClr val="212121"/>
                </a:solidFill>
                <a:latin typeface="+mn-ea"/>
              </a:rPr>
              <a:t>.</a:t>
            </a:r>
          </a:p>
          <a:p>
            <a:pPr algn="ctr">
              <a:spcAft>
                <a:spcPts val="400"/>
              </a:spcAft>
            </a:pPr>
            <a:r>
              <a:rPr lang="ko-KR" altLang="en-US" sz="2400" dirty="0">
                <a:solidFill>
                  <a:srgbClr val="212121"/>
                </a:solidFill>
                <a:latin typeface="+mn-ea"/>
              </a:rPr>
              <a:t>다만 </a:t>
            </a:r>
            <a:r>
              <a:rPr lang="ko-KR" altLang="en-US" sz="2400" b="0" dirty="0">
                <a:solidFill>
                  <a:srgbClr val="212121"/>
                </a:solidFill>
                <a:latin typeface="+mn-ea"/>
              </a:rPr>
              <a:t>공과 무관한 고의 가격은 폭력입니다</a:t>
            </a:r>
            <a:r>
              <a:rPr lang="en-US" altLang="ko-KR" sz="2400" b="0" dirty="0">
                <a:solidFill>
                  <a:srgbClr val="212121"/>
                </a:solidFill>
                <a:latin typeface="+mn-ea"/>
              </a:rPr>
              <a:t>.</a:t>
            </a:r>
          </a:p>
        </p:txBody>
      </p:sp>
      <p:pic>
        <p:nvPicPr>
          <p:cNvPr id="7" name="Picture 5" descr="p22.jpg">
            <a:extLst>
              <a:ext uri="{FF2B5EF4-FFF2-40B4-BE49-F238E27FC236}">
                <a16:creationId xmlns:a16="http://schemas.microsoft.com/office/drawing/2014/main" id="{6D1AC4B6-E69A-EC20-3C41-190D0F8853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8327" y="1472577"/>
            <a:ext cx="6035040" cy="3368394"/>
          </a:xfrm>
          <a:prstGeom prst="rect">
            <a:avLst/>
          </a:prstGeom>
        </p:spPr>
      </p:pic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31EE9340-54F4-FCAA-793D-80B672C3567C}"/>
              </a:ext>
            </a:extLst>
          </p:cNvPr>
          <p:cNvSpPr/>
          <p:nvPr/>
        </p:nvSpPr>
        <p:spPr>
          <a:xfrm>
            <a:off x="3981867" y="4292062"/>
            <a:ext cx="3749039" cy="548640"/>
          </a:xfrm>
          <a:prstGeom prst="roundRect">
            <a:avLst>
              <a:gd name="adj" fmla="val 30000"/>
            </a:avLst>
          </a:prstGeom>
          <a:solidFill>
            <a:srgbClr val="43A0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000" b="1" dirty="0">
                <a:solidFill>
                  <a:srgbClr val="FFFFFF"/>
                </a:solidFill>
                <a:latin typeface="+mn-ea"/>
              </a:rPr>
              <a:t>×  </a:t>
            </a:r>
            <a:r>
              <a:rPr sz="2000" b="1" dirty="0" err="1">
                <a:solidFill>
                  <a:srgbClr val="FFFFFF"/>
                </a:solidFill>
                <a:latin typeface="+mn-ea"/>
              </a:rPr>
              <a:t>폭력이</a:t>
            </a:r>
            <a:r>
              <a:rPr sz="2000" b="1" dirty="0">
                <a:solidFill>
                  <a:srgbClr val="FFFFFF"/>
                </a:solidFill>
                <a:latin typeface="+mn-ea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+mn-ea"/>
              </a:rPr>
              <a:t>아닙니다</a:t>
            </a:r>
            <a:endParaRPr sz="2000" b="1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3D3E8B-C095-A16A-7A2B-9B8049D1A26D}"/>
              </a:ext>
            </a:extLst>
          </p:cNvPr>
          <p:cNvSpPr txBox="1"/>
          <p:nvPr/>
        </p:nvSpPr>
        <p:spPr>
          <a:xfrm>
            <a:off x="1554631" y="6107920"/>
            <a:ext cx="9082735" cy="2616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ko-KR" altLang="en-US" sz="1100" dirty="0">
                <a:solidFill>
                  <a:srgbClr val="666666"/>
                </a:solidFill>
                <a:latin typeface="+mn-ea"/>
              </a:rPr>
              <a:t>그림 </a:t>
            </a:r>
            <a:r>
              <a:rPr sz="1100" b="0" dirty="0" err="1">
                <a:solidFill>
                  <a:srgbClr val="666666"/>
                </a:solidFill>
                <a:latin typeface="+mn-ea"/>
              </a:rPr>
              <a:t>출처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:</a:t>
            </a:r>
            <a:r>
              <a:rPr lang="en-US" sz="1100" b="0" dirty="0">
                <a:solidFill>
                  <a:srgbClr val="666666"/>
                </a:solidFill>
                <a:latin typeface="+mn-ea"/>
              </a:rPr>
              <a:t> </a:t>
            </a: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생성형 </a:t>
            </a:r>
            <a:r>
              <a:rPr lang="en-US" altLang="ko-KR" sz="1100" b="0" dirty="0">
                <a:solidFill>
                  <a:srgbClr val="666666"/>
                </a:solidFill>
                <a:latin typeface="+mn-ea"/>
              </a:rPr>
              <a:t>AI</a:t>
            </a:r>
            <a:endParaRPr sz="1100" b="0" dirty="0">
              <a:solidFill>
                <a:srgbClr val="666666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2008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B5549E-5D97-AAAE-0E04-634F471E45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내용 개체 틀 13">
            <a:extLst>
              <a:ext uri="{FF2B5EF4-FFF2-40B4-BE49-F238E27FC236}">
                <a16:creationId xmlns:a16="http://schemas.microsoft.com/office/drawing/2014/main" id="{A8C8682C-5340-B3C5-5C71-C748C0A0FA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59C18C53-0812-462E-9490-1130AFC91FE2}"/>
              </a:ext>
            </a:extLst>
          </p:cNvPr>
          <p:cNvSpPr txBox="1"/>
          <p:nvPr/>
        </p:nvSpPr>
        <p:spPr>
          <a:xfrm>
            <a:off x="5847378" y="3692823"/>
            <a:ext cx="7175502" cy="639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 lang="ko-KR" altLang="en-US"/>
            </a:pPr>
            <a:endParaRPr lang="ko-KR" altLang="en-US" sz="2400" b="1" spc="-148">
              <a:solidFill>
                <a:srgbClr val="C00000"/>
              </a:solidFill>
              <a:latin typeface="맑은 고딕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07BE966F-D847-74DB-DA7C-D8B8E5000080}"/>
              </a:ext>
            </a:extLst>
          </p:cNvPr>
          <p:cNvSpPr/>
          <p:nvPr/>
        </p:nvSpPr>
        <p:spPr>
          <a:xfrm>
            <a:off x="2062480" y="482600"/>
            <a:ext cx="314960" cy="393700"/>
          </a:xfrm>
          <a:prstGeom prst="roundRect">
            <a:avLst/>
          </a:prstGeom>
          <a:solidFill>
            <a:srgbClr val="FAFA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endParaRPr lang="ko-KR" altLang="en-US" sz="32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B6E600-BE44-8F3B-F4D3-79472689ADC0}"/>
              </a:ext>
            </a:extLst>
          </p:cNvPr>
          <p:cNvSpPr txBox="1"/>
          <p:nvPr/>
        </p:nvSpPr>
        <p:spPr>
          <a:xfrm>
            <a:off x="2708476" y="387291"/>
            <a:ext cx="6295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dirty="0">
                <a:latin typeface="HY헤드라인M"/>
                <a:ea typeface="HY헤드라인M"/>
              </a:rPr>
              <a:t>신체적 폭력일까요</a:t>
            </a:r>
            <a:r>
              <a:rPr lang="en-US" altLang="ko-KR" sz="3200" dirty="0">
                <a:latin typeface="HY헤드라인M"/>
                <a:ea typeface="HY헤드라인M"/>
              </a:rPr>
              <a:t>? – </a:t>
            </a:r>
            <a:r>
              <a:rPr lang="ko-KR" altLang="en-US" sz="3200" dirty="0">
                <a:latin typeface="HY헤드라인M"/>
                <a:ea typeface="HY헤드라인M"/>
              </a:rPr>
              <a:t>사례 </a:t>
            </a:r>
            <a:r>
              <a:rPr lang="en-US" altLang="ko-KR" sz="3200">
                <a:latin typeface="HY헤드라인M"/>
                <a:ea typeface="HY헤드라인M"/>
              </a:rPr>
              <a:t>4</a:t>
            </a:r>
            <a:endParaRPr lang="ko-KR" altLang="en-US" sz="3200" dirty="0">
              <a:latin typeface="HY헤드라인M"/>
              <a:ea typeface="HY헤드라인M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69C29C-4F4F-73BB-4B71-F4A831B4FC64}"/>
              </a:ext>
            </a:extLst>
          </p:cNvPr>
          <p:cNvSpPr txBox="1"/>
          <p:nvPr/>
        </p:nvSpPr>
        <p:spPr>
          <a:xfrm>
            <a:off x="1097280" y="4892040"/>
            <a:ext cx="9997135" cy="88229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400"/>
              </a:spcAft>
            </a:pPr>
            <a:r>
              <a:rPr lang="ko-KR" altLang="en-US" sz="2400" dirty="0">
                <a:solidFill>
                  <a:srgbClr val="212121"/>
                </a:solidFill>
                <a:latin typeface="+mn-ea"/>
              </a:rPr>
              <a:t>보복도 폭행입니다</a:t>
            </a:r>
            <a:r>
              <a:rPr lang="en-US" altLang="ko-KR" sz="2400" dirty="0">
                <a:solidFill>
                  <a:srgbClr val="212121"/>
                </a:solidFill>
                <a:latin typeface="+mn-ea"/>
              </a:rPr>
              <a:t>.</a:t>
            </a:r>
          </a:p>
          <a:p>
            <a:pPr algn="ctr">
              <a:spcAft>
                <a:spcPts val="400"/>
              </a:spcAft>
            </a:pPr>
            <a:r>
              <a:rPr lang="en-US" altLang="ko-KR" sz="2400" dirty="0">
                <a:solidFill>
                  <a:srgbClr val="212121"/>
                </a:solidFill>
                <a:latin typeface="+mn-ea"/>
              </a:rPr>
              <a:t>'</a:t>
            </a:r>
            <a:r>
              <a:rPr lang="ko-KR" altLang="en-US" sz="2400" dirty="0">
                <a:solidFill>
                  <a:srgbClr val="212121"/>
                </a:solidFill>
                <a:latin typeface="+mn-ea"/>
              </a:rPr>
              <a:t>참교육</a:t>
            </a:r>
            <a:r>
              <a:rPr lang="en-US" altLang="ko-KR" sz="2400" dirty="0">
                <a:solidFill>
                  <a:srgbClr val="212121"/>
                </a:solidFill>
                <a:latin typeface="+mn-ea"/>
              </a:rPr>
              <a:t>'</a:t>
            </a:r>
            <a:r>
              <a:rPr lang="ko-KR" altLang="en-US" sz="2400" dirty="0">
                <a:solidFill>
                  <a:srgbClr val="212121"/>
                </a:solidFill>
                <a:latin typeface="+mn-ea"/>
              </a:rPr>
              <a:t>은 정당화되지 않습니다</a:t>
            </a:r>
            <a:r>
              <a:rPr lang="en-US" altLang="ko-KR" sz="2400" dirty="0">
                <a:solidFill>
                  <a:srgbClr val="212121"/>
                </a:solidFill>
                <a:latin typeface="+mn-ea"/>
              </a:rPr>
              <a:t>.</a:t>
            </a:r>
          </a:p>
        </p:txBody>
      </p:sp>
      <p:pic>
        <p:nvPicPr>
          <p:cNvPr id="6" name="Picture 5" descr="p23.jpg">
            <a:extLst>
              <a:ext uri="{FF2B5EF4-FFF2-40B4-BE49-F238E27FC236}">
                <a16:creationId xmlns:a16="http://schemas.microsoft.com/office/drawing/2014/main" id="{70158B11-4672-C0C3-0FA2-42D66B56ED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8327" y="1523646"/>
            <a:ext cx="6035040" cy="336839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855316F-2E4B-19E4-CE7B-0AA512B12E05}"/>
              </a:ext>
            </a:extLst>
          </p:cNvPr>
          <p:cNvSpPr/>
          <p:nvPr/>
        </p:nvSpPr>
        <p:spPr>
          <a:xfrm>
            <a:off x="3981868" y="4287915"/>
            <a:ext cx="3749039" cy="548640"/>
          </a:xfrm>
          <a:prstGeom prst="roundRect">
            <a:avLst>
              <a:gd name="adj" fmla="val 30000"/>
            </a:avLst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+mn-ea"/>
              </a:rPr>
              <a:t>○  신체적 폭력입니다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CAF8B1-29F8-3DD5-1F89-811AFF8A116A}"/>
              </a:ext>
            </a:extLst>
          </p:cNvPr>
          <p:cNvSpPr txBox="1"/>
          <p:nvPr/>
        </p:nvSpPr>
        <p:spPr>
          <a:xfrm>
            <a:off x="1554631" y="6107920"/>
            <a:ext cx="9082735" cy="2616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ko-KR" altLang="en-US" sz="1100" dirty="0">
                <a:solidFill>
                  <a:srgbClr val="666666"/>
                </a:solidFill>
                <a:latin typeface="+mn-ea"/>
              </a:rPr>
              <a:t>그림 </a:t>
            </a:r>
            <a:r>
              <a:rPr sz="1100" b="0" dirty="0" err="1">
                <a:solidFill>
                  <a:srgbClr val="666666"/>
                </a:solidFill>
                <a:latin typeface="+mn-ea"/>
              </a:rPr>
              <a:t>출처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:</a:t>
            </a:r>
            <a:r>
              <a:rPr lang="en-US" sz="1100" b="0" dirty="0">
                <a:solidFill>
                  <a:srgbClr val="666666"/>
                </a:solidFill>
                <a:latin typeface="+mn-ea"/>
              </a:rPr>
              <a:t> </a:t>
            </a: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생성형 </a:t>
            </a:r>
            <a:r>
              <a:rPr lang="en-US" altLang="ko-KR" sz="1100" b="0" dirty="0">
                <a:solidFill>
                  <a:srgbClr val="666666"/>
                </a:solidFill>
                <a:latin typeface="+mn-ea"/>
              </a:rPr>
              <a:t>AI</a:t>
            </a:r>
            <a:endParaRPr sz="1100" b="0" dirty="0">
              <a:solidFill>
                <a:srgbClr val="666666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48590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1C3379-7DC4-6065-1C8B-8B7800E9D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내용 개체 틀 22">
            <a:extLst>
              <a:ext uri="{FF2B5EF4-FFF2-40B4-BE49-F238E27FC236}">
                <a16:creationId xmlns:a16="http://schemas.microsoft.com/office/drawing/2014/main" id="{500C1915-B5E4-D63B-F961-74C47FD9EB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402E7C1-8932-7794-3065-494D05BCCF7B}"/>
              </a:ext>
            </a:extLst>
          </p:cNvPr>
          <p:cNvSpPr txBox="1"/>
          <p:nvPr/>
        </p:nvSpPr>
        <p:spPr>
          <a:xfrm>
            <a:off x="914400" y="1897811"/>
            <a:ext cx="10362895" cy="306237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ko-KR" altLang="en-US" sz="2400" b="1" dirty="0">
                <a:solidFill>
                  <a:srgbClr val="212121"/>
                </a:solidFill>
                <a:latin typeface="+mn-ea"/>
              </a:rPr>
              <a:t>대중매체는 제작자의 의도에 따라</a:t>
            </a:r>
            <a:endParaRPr lang="en-US" altLang="ko-KR" sz="2400" b="1" dirty="0">
              <a:solidFill>
                <a:srgbClr val="212121"/>
              </a:solidFill>
              <a:latin typeface="+mn-ea"/>
            </a:endParaRPr>
          </a:p>
          <a:p>
            <a:pPr algn="ctr">
              <a:spcAft>
                <a:spcPts val="600"/>
              </a:spcAft>
            </a:pPr>
            <a:r>
              <a:rPr lang="ko-KR" altLang="en-US" sz="2400" b="1" dirty="0">
                <a:solidFill>
                  <a:srgbClr val="212121"/>
                </a:solidFill>
                <a:latin typeface="+mn-ea"/>
              </a:rPr>
              <a:t>폭력에 대한 시청자의 생각을 왜곡할 수 있습니다</a:t>
            </a:r>
            <a:r>
              <a:rPr lang="en-US" altLang="ko-KR" sz="2400" b="1" dirty="0">
                <a:solidFill>
                  <a:srgbClr val="212121"/>
                </a:solidFill>
                <a:latin typeface="+mn-ea"/>
              </a:rPr>
              <a:t>.</a:t>
            </a:r>
          </a:p>
          <a:p>
            <a:pPr algn="ctr">
              <a:spcAft>
                <a:spcPts val="600"/>
              </a:spcAft>
            </a:pPr>
            <a:endParaRPr lang="en-US" sz="2400" b="1" dirty="0">
              <a:solidFill>
                <a:srgbClr val="212121"/>
              </a:solidFill>
              <a:latin typeface="+mn-ea"/>
            </a:endParaRPr>
          </a:p>
          <a:p>
            <a:pPr algn="ctr">
              <a:spcAft>
                <a:spcPts val="600"/>
              </a:spcAft>
            </a:pPr>
            <a:r>
              <a:rPr lang="ko-KR" altLang="en-US" sz="3200" b="1" dirty="0">
                <a:solidFill>
                  <a:srgbClr val="212121"/>
                </a:solidFill>
                <a:latin typeface="+mn-ea"/>
              </a:rPr>
              <a:t>배경 음악이 없는 현실에서</a:t>
            </a:r>
            <a:endParaRPr lang="en-US" altLang="ko-KR" sz="3200" b="1" dirty="0">
              <a:solidFill>
                <a:srgbClr val="212121"/>
              </a:solidFill>
              <a:latin typeface="+mn-ea"/>
            </a:endParaRPr>
          </a:p>
          <a:p>
            <a:pPr algn="ctr">
              <a:spcAft>
                <a:spcPts val="600"/>
              </a:spcAft>
            </a:pPr>
            <a:r>
              <a:rPr lang="ko-KR" altLang="en-US" sz="3200" b="1" dirty="0">
                <a:solidFill>
                  <a:srgbClr val="212121"/>
                </a:solidFill>
                <a:latin typeface="+mn-ea"/>
              </a:rPr>
              <a:t>폭력을 휘두른 사람은</a:t>
            </a:r>
            <a:endParaRPr lang="en-US" altLang="ko-KR" sz="3200" b="1" dirty="0">
              <a:solidFill>
                <a:srgbClr val="212121"/>
              </a:solidFill>
              <a:latin typeface="+mn-ea"/>
            </a:endParaRPr>
          </a:p>
          <a:p>
            <a:pPr algn="ctr">
              <a:spcAft>
                <a:spcPts val="600"/>
              </a:spcAft>
            </a:pPr>
            <a:r>
              <a:rPr lang="ko-KR" altLang="en-US" sz="3200" b="1" dirty="0">
                <a:solidFill>
                  <a:srgbClr val="212121"/>
                </a:solidFill>
                <a:latin typeface="+mn-ea"/>
              </a:rPr>
              <a:t>그저 다른 사람에게 고통을 준 사람일 뿐입니다</a:t>
            </a:r>
            <a:r>
              <a:rPr lang="en-US" altLang="ko-KR" sz="2400" b="1" dirty="0">
                <a:solidFill>
                  <a:srgbClr val="212121"/>
                </a:solidFill>
                <a:latin typeface="+mn-ea"/>
              </a:rPr>
              <a:t>.</a:t>
            </a:r>
            <a:endParaRPr sz="2400" b="1" dirty="0">
              <a:solidFill>
                <a:srgbClr val="21212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8471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7DE4D-8F78-4820-4424-61117480B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내용 개체 틀 13">
            <a:extLst>
              <a:ext uri="{FF2B5EF4-FFF2-40B4-BE49-F238E27FC236}">
                <a16:creationId xmlns:a16="http://schemas.microsoft.com/office/drawing/2014/main" id="{B4D227AA-EB52-B270-3140-94CFAB95AA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30FE2AA-515C-6335-550B-331EAD17BD17}"/>
              </a:ext>
            </a:extLst>
          </p:cNvPr>
          <p:cNvSpPr txBox="1"/>
          <p:nvPr/>
        </p:nvSpPr>
        <p:spPr>
          <a:xfrm>
            <a:off x="2708476" y="387291"/>
            <a:ext cx="544010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dirty="0">
                <a:latin typeface="HY헤드라인M"/>
                <a:ea typeface="HY헤드라인M"/>
              </a:rPr>
              <a:t>두 번째 영상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B6741B-8BC5-F21F-E513-EA8F9341675C}"/>
              </a:ext>
            </a:extLst>
          </p:cNvPr>
          <p:cNvSpPr txBox="1"/>
          <p:nvPr/>
        </p:nvSpPr>
        <p:spPr>
          <a:xfrm>
            <a:off x="1554631" y="6107920"/>
            <a:ext cx="9082735" cy="43088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100" b="0" dirty="0" err="1">
                <a:solidFill>
                  <a:srgbClr val="666666"/>
                </a:solidFill>
                <a:latin typeface="+mn-ea"/>
              </a:rPr>
              <a:t>출처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: </a:t>
            </a:r>
            <a:r>
              <a:rPr sz="1100" b="0" dirty="0" err="1">
                <a:solidFill>
                  <a:srgbClr val="666666"/>
                </a:solidFill>
                <a:latin typeface="+mn-ea"/>
              </a:rPr>
              <a:t>푸른나무재단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 「</a:t>
            </a:r>
            <a:r>
              <a:rPr sz="1100" b="0" dirty="0" err="1">
                <a:solidFill>
                  <a:srgbClr val="666666"/>
                </a:solidFill>
                <a:latin typeface="+mn-ea"/>
              </a:rPr>
              <a:t>장난과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1100" b="0" dirty="0" err="1">
                <a:solidFill>
                  <a:srgbClr val="666666"/>
                </a:solidFill>
                <a:latin typeface="+mn-ea"/>
              </a:rPr>
              <a:t>폭력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1100" b="0" dirty="0" err="1">
                <a:solidFill>
                  <a:srgbClr val="666666"/>
                </a:solidFill>
                <a:latin typeface="+mn-ea"/>
              </a:rPr>
              <a:t>사이</a:t>
            </a: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」</a:t>
            </a:r>
            <a:br>
              <a:rPr lang="en-US" sz="1100" dirty="0">
                <a:solidFill>
                  <a:srgbClr val="666666"/>
                </a:solidFill>
                <a:latin typeface="+mn-ea"/>
              </a:rPr>
            </a:br>
            <a:r>
              <a:rPr sz="1100" b="0" dirty="0" err="1">
                <a:solidFill>
                  <a:srgbClr val="666666"/>
                </a:solidFill>
                <a:latin typeface="+mn-ea"/>
              </a:rPr>
              <a:t>음악</a:t>
            </a:r>
            <a:r>
              <a:rPr lang="en-US" altLang="ko-KR" sz="1100" dirty="0">
                <a:solidFill>
                  <a:srgbClr val="666666"/>
                </a:solidFill>
                <a:latin typeface="+mn-ea"/>
              </a:rPr>
              <a:t>: Kevin MacLeod 〈Eighties Action〉</a:t>
            </a:r>
            <a:endParaRPr sz="1100" b="0" dirty="0">
              <a:solidFill>
                <a:srgbClr val="666666"/>
              </a:solidFill>
              <a:latin typeface="+mn-ea"/>
            </a:endParaRPr>
          </a:p>
        </p:txBody>
      </p:sp>
      <p:pic>
        <p:nvPicPr>
          <p:cNvPr id="4" name="온라인 미디어 3" title="[투게더 프로젝트] 장난과 폭력사이_학교폭력예방영상_시사교양콘텐츠_푸른나무재단">
            <a:hlinkClick r:id="" action="ppaction://media"/>
            <a:extLst>
              <a:ext uri="{FF2B5EF4-FFF2-40B4-BE49-F238E27FC236}">
                <a16:creationId xmlns:a16="http://schemas.microsoft.com/office/drawing/2014/main" id="{15605915-CD18-96CB-2A93-E1857696C3D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446240" y="1641803"/>
            <a:ext cx="7339675" cy="4146926"/>
          </a:xfrm>
          <a:prstGeom prst="rect">
            <a:avLst/>
          </a:prstGeom>
        </p:spPr>
      </p:pic>
      <p:pic>
        <p:nvPicPr>
          <p:cNvPr id="5" name="온라인 미디어 2" title="Kevin MacLeod: Eighties Action">
            <a:hlinkClick r:id="" action="ppaction://media"/>
            <a:extLst>
              <a:ext uri="{FF2B5EF4-FFF2-40B4-BE49-F238E27FC236}">
                <a16:creationId xmlns:a16="http://schemas.microsoft.com/office/drawing/2014/main" id="{921FC338-0F01-90AE-94F8-8A1A98B8EB58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1181669" y="1641803"/>
            <a:ext cx="2007855" cy="113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588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47E8F-097D-D954-DEFC-B3280B08C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내용 개체 틀 13">
            <a:extLst>
              <a:ext uri="{FF2B5EF4-FFF2-40B4-BE49-F238E27FC236}">
                <a16:creationId xmlns:a16="http://schemas.microsoft.com/office/drawing/2014/main" id="{983B786F-8F4A-B729-4F5C-826CF20095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/>
          <a:stretch>
            <a:fillRect/>
          </a:stretch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18EE6A6-6E5A-7A84-E9D2-986B5B567FD9}"/>
              </a:ext>
            </a:extLst>
          </p:cNvPr>
          <p:cNvSpPr txBox="1"/>
          <p:nvPr/>
        </p:nvSpPr>
        <p:spPr>
          <a:xfrm>
            <a:off x="2708476" y="387291"/>
            <a:ext cx="544010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dirty="0">
                <a:latin typeface="HY헤드라인M"/>
                <a:ea typeface="HY헤드라인M"/>
              </a:rPr>
              <a:t>세 번째 영상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74E613-9A7A-8D61-2D55-D6CECADBCC78}"/>
              </a:ext>
            </a:extLst>
          </p:cNvPr>
          <p:cNvSpPr txBox="1"/>
          <p:nvPr/>
        </p:nvSpPr>
        <p:spPr>
          <a:xfrm>
            <a:off x="1554631" y="6107920"/>
            <a:ext cx="9082735" cy="43088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100" b="0" dirty="0" err="1">
                <a:solidFill>
                  <a:srgbClr val="666666"/>
                </a:solidFill>
                <a:latin typeface="+mn-ea"/>
              </a:rPr>
              <a:t>출처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: </a:t>
            </a:r>
            <a:r>
              <a:rPr sz="1100" b="0" dirty="0" err="1">
                <a:solidFill>
                  <a:srgbClr val="666666"/>
                </a:solidFill>
                <a:latin typeface="+mn-ea"/>
              </a:rPr>
              <a:t>푸른나무재단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 「</a:t>
            </a:r>
            <a:r>
              <a:rPr sz="1100" b="0" dirty="0" err="1">
                <a:solidFill>
                  <a:srgbClr val="666666"/>
                </a:solidFill>
                <a:latin typeface="+mn-ea"/>
              </a:rPr>
              <a:t>장난과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1100" b="0" dirty="0" err="1">
                <a:solidFill>
                  <a:srgbClr val="666666"/>
                </a:solidFill>
                <a:latin typeface="+mn-ea"/>
              </a:rPr>
              <a:t>폭력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1100" b="0" dirty="0" err="1">
                <a:solidFill>
                  <a:srgbClr val="666666"/>
                </a:solidFill>
                <a:latin typeface="+mn-ea"/>
              </a:rPr>
              <a:t>사이</a:t>
            </a:r>
            <a:r>
              <a:rPr lang="ko-KR" altLang="en-US" sz="1100" b="0" dirty="0">
                <a:solidFill>
                  <a:srgbClr val="666666"/>
                </a:solidFill>
                <a:latin typeface="+mn-ea"/>
              </a:rPr>
              <a:t>」</a:t>
            </a:r>
            <a:br>
              <a:rPr lang="en-US" sz="1100" dirty="0">
                <a:solidFill>
                  <a:srgbClr val="666666"/>
                </a:solidFill>
                <a:latin typeface="+mn-ea"/>
              </a:rPr>
            </a:br>
            <a:r>
              <a:rPr sz="1100" b="0" dirty="0" err="1">
                <a:solidFill>
                  <a:srgbClr val="666666"/>
                </a:solidFill>
                <a:latin typeface="+mn-ea"/>
              </a:rPr>
              <a:t>음악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: </a:t>
            </a:r>
            <a:r>
              <a:rPr lang="en-US" sz="1100" b="0" dirty="0">
                <a:solidFill>
                  <a:srgbClr val="666666"/>
                </a:solidFill>
                <a:latin typeface="+mn-ea"/>
              </a:rPr>
              <a:t>Kevin MacLeod 〈Come Play with Me〉</a:t>
            </a:r>
            <a:endParaRPr sz="1100" b="0" dirty="0">
              <a:solidFill>
                <a:srgbClr val="666666"/>
              </a:solidFill>
              <a:latin typeface="+mn-ea"/>
            </a:endParaRPr>
          </a:p>
        </p:txBody>
      </p:sp>
      <p:pic>
        <p:nvPicPr>
          <p:cNvPr id="2" name="온라인 미디어 1" title="Kevin MacLeod: Come Play with Me">
            <a:hlinkClick r:id="" action="ppaction://media"/>
            <a:extLst>
              <a:ext uri="{FF2B5EF4-FFF2-40B4-BE49-F238E27FC236}">
                <a16:creationId xmlns:a16="http://schemas.microsoft.com/office/drawing/2014/main" id="{AEF5A175-2BB9-2641-013C-539CDA7B73D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181669" y="1641803"/>
            <a:ext cx="2007855" cy="1134441"/>
          </a:xfrm>
          <a:prstGeom prst="rect">
            <a:avLst/>
          </a:prstGeom>
        </p:spPr>
      </p:pic>
      <p:pic>
        <p:nvPicPr>
          <p:cNvPr id="4" name="온라인 미디어 3" title="[투게더 프로젝트] 장난과 폭력사이_학교폭력예방영상_시사교양콘텐츠_푸른나무재단">
            <a:hlinkClick r:id="" action="ppaction://media"/>
            <a:extLst>
              <a:ext uri="{FF2B5EF4-FFF2-40B4-BE49-F238E27FC236}">
                <a16:creationId xmlns:a16="http://schemas.microsoft.com/office/drawing/2014/main" id="{8EB00628-EB92-CC39-BC2B-8C45CE6C28B9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3446240" y="1641803"/>
            <a:ext cx="7339675" cy="414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970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7E7E3-572B-A20A-CDC2-238870195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내용 개체 틀 9">
            <a:extLst>
              <a:ext uri="{FF2B5EF4-FFF2-40B4-BE49-F238E27FC236}">
                <a16:creationId xmlns:a16="http://schemas.microsoft.com/office/drawing/2014/main" id="{867D00A5-1F65-EEF7-FABB-DC732A0359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9CE0A5F-EAAD-CA7A-DA3C-3767FAFCFBBE}"/>
              </a:ext>
            </a:extLst>
          </p:cNvPr>
          <p:cNvSpPr txBox="1"/>
          <p:nvPr/>
        </p:nvSpPr>
        <p:spPr>
          <a:xfrm>
            <a:off x="1191241" y="384014"/>
            <a:ext cx="784422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500" dirty="0">
                <a:latin typeface="HY헤드라인M"/>
                <a:ea typeface="HY헤드라인M"/>
              </a:rPr>
              <a:t>어떻게 보셨나요</a:t>
            </a:r>
            <a:r>
              <a:rPr lang="en-US" altLang="ko-KR" sz="3500" dirty="0">
                <a:latin typeface="HY헤드라인M"/>
                <a:ea typeface="HY헤드라인M"/>
              </a:rPr>
              <a:t>?</a:t>
            </a:r>
            <a:endParaRPr lang="ko-KR" altLang="en-US" sz="3500" dirty="0">
              <a:latin typeface="HY헤드라인M"/>
              <a:ea typeface="HY헤드라인M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2CCEBE-5C9D-F917-FB89-7216167F6EE9}"/>
              </a:ext>
            </a:extLst>
          </p:cNvPr>
          <p:cNvSpPr txBox="1"/>
          <p:nvPr/>
        </p:nvSpPr>
        <p:spPr>
          <a:xfrm>
            <a:off x="914400" y="2103120"/>
            <a:ext cx="10362895" cy="99514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800"/>
              </a:spcAft>
            </a:pPr>
            <a:r>
              <a:rPr lang="ko-KR" altLang="en-US" sz="2600" b="1" dirty="0">
                <a:solidFill>
                  <a:srgbClr val="212121"/>
                </a:solidFill>
                <a:latin typeface="+mn-ea"/>
              </a:rPr>
              <a:t>같은 내용의 영상인데 혹시 다른 점을 느끼셨나요</a:t>
            </a:r>
            <a:r>
              <a:rPr lang="en-US" altLang="ko-KR" sz="2600" b="1" dirty="0">
                <a:solidFill>
                  <a:srgbClr val="212121"/>
                </a:solidFill>
                <a:latin typeface="+mn-ea"/>
              </a:rPr>
              <a:t>?</a:t>
            </a:r>
          </a:p>
          <a:p>
            <a:pPr algn="ctr">
              <a:spcAft>
                <a:spcPts val="800"/>
              </a:spcAft>
            </a:pPr>
            <a:r>
              <a:rPr lang="ko-KR" altLang="en-US" sz="2600" b="1" dirty="0">
                <a:solidFill>
                  <a:srgbClr val="212121"/>
                </a:solidFill>
                <a:latin typeface="+mn-ea"/>
              </a:rPr>
              <a:t>마지막으로 한번만 더 볼까요</a:t>
            </a:r>
            <a:r>
              <a:rPr lang="en-US" altLang="ko-KR" sz="2600" b="1" dirty="0">
                <a:solidFill>
                  <a:srgbClr val="212121"/>
                </a:solidFill>
                <a:latin typeface="+mn-ea"/>
              </a:rPr>
              <a:t>?</a:t>
            </a:r>
            <a:endParaRPr sz="2600" b="1" dirty="0">
              <a:solidFill>
                <a:srgbClr val="21212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46352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E28B0C-764D-0E92-8BBB-A7E5DF7BA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내용 개체 틀 9">
            <a:extLst>
              <a:ext uri="{FF2B5EF4-FFF2-40B4-BE49-F238E27FC236}">
                <a16:creationId xmlns:a16="http://schemas.microsoft.com/office/drawing/2014/main" id="{C1D994D6-3DDB-BFA4-AFFE-A30555E4A4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06BAC15-30F4-B3CB-E99A-50069DF9C454}"/>
              </a:ext>
            </a:extLst>
          </p:cNvPr>
          <p:cNvSpPr txBox="1"/>
          <p:nvPr/>
        </p:nvSpPr>
        <p:spPr>
          <a:xfrm>
            <a:off x="1191241" y="384014"/>
            <a:ext cx="784422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500" dirty="0">
                <a:latin typeface="HY헤드라인M"/>
                <a:ea typeface="HY헤드라인M"/>
              </a:rPr>
              <a:t>어떻게 보셨나요</a:t>
            </a:r>
            <a:r>
              <a:rPr lang="en-US" altLang="ko-KR" sz="3500" dirty="0">
                <a:latin typeface="HY헤드라인M"/>
                <a:ea typeface="HY헤드라인M"/>
              </a:rPr>
              <a:t>?</a:t>
            </a:r>
            <a:endParaRPr lang="ko-KR" altLang="en-US" sz="3500" dirty="0">
              <a:latin typeface="HY헤드라인M"/>
              <a:ea typeface="HY헤드라인M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906B04-ED23-338C-2276-CE68408EAEC6}"/>
              </a:ext>
            </a:extLst>
          </p:cNvPr>
          <p:cNvSpPr txBox="1"/>
          <p:nvPr/>
        </p:nvSpPr>
        <p:spPr>
          <a:xfrm>
            <a:off x="1554631" y="6107920"/>
            <a:ext cx="9082735" cy="2616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100" b="0" dirty="0" err="1">
                <a:solidFill>
                  <a:srgbClr val="666666"/>
                </a:solidFill>
                <a:latin typeface="+mn-ea"/>
              </a:rPr>
              <a:t>출처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: </a:t>
            </a:r>
            <a:r>
              <a:rPr sz="1100" b="0" dirty="0" err="1">
                <a:solidFill>
                  <a:srgbClr val="666666"/>
                </a:solidFill>
                <a:latin typeface="+mn-ea"/>
              </a:rPr>
              <a:t>푸른나무재단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 「</a:t>
            </a:r>
            <a:r>
              <a:rPr sz="1100" b="0" dirty="0" err="1">
                <a:solidFill>
                  <a:srgbClr val="666666"/>
                </a:solidFill>
                <a:latin typeface="+mn-ea"/>
              </a:rPr>
              <a:t>장난과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1100" b="0" dirty="0" err="1">
                <a:solidFill>
                  <a:srgbClr val="666666"/>
                </a:solidFill>
                <a:latin typeface="+mn-ea"/>
              </a:rPr>
              <a:t>폭력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 </a:t>
            </a:r>
            <a:r>
              <a:rPr sz="1100" b="0" dirty="0" err="1">
                <a:solidFill>
                  <a:srgbClr val="666666"/>
                </a:solidFill>
                <a:latin typeface="+mn-ea"/>
              </a:rPr>
              <a:t>사이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」 (1:43~1:58 </a:t>
            </a:r>
            <a:r>
              <a:rPr sz="1100" b="0" dirty="0" err="1">
                <a:solidFill>
                  <a:srgbClr val="666666"/>
                </a:solidFill>
                <a:latin typeface="+mn-ea"/>
              </a:rPr>
              <a:t>발췌</a:t>
            </a:r>
            <a:r>
              <a:rPr sz="1100" b="0" dirty="0">
                <a:solidFill>
                  <a:srgbClr val="666666"/>
                </a:solidFill>
                <a:latin typeface="+mn-ea"/>
              </a:rPr>
              <a:t>)</a:t>
            </a:r>
          </a:p>
        </p:txBody>
      </p:sp>
      <p:pic>
        <p:nvPicPr>
          <p:cNvPr id="3" name="온라인 미디어 3" title="[투게더 프로젝트] 장난과 폭력사이_학교폭력예방영상_시사교양콘텐츠_푸른나무재단">
            <a:hlinkClick r:id="" action="ppaction://media"/>
            <a:extLst>
              <a:ext uri="{FF2B5EF4-FFF2-40B4-BE49-F238E27FC236}">
                <a16:creationId xmlns:a16="http://schemas.microsoft.com/office/drawing/2014/main" id="{786CED5D-8F8D-6256-1713-5A942A125AF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426160" y="1641803"/>
            <a:ext cx="7339675" cy="414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976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CC6C52-24A0-75B0-AAC9-B81F2DE67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내용 개체 틀 9">
            <a:extLst>
              <a:ext uri="{FF2B5EF4-FFF2-40B4-BE49-F238E27FC236}">
                <a16:creationId xmlns:a16="http://schemas.microsoft.com/office/drawing/2014/main" id="{8163C674-CDF1-2C8C-0A6F-3CE9858E46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A3E6F5A-8FE3-1638-8843-25AD2A270EE7}"/>
              </a:ext>
            </a:extLst>
          </p:cNvPr>
          <p:cNvSpPr/>
          <p:nvPr/>
        </p:nvSpPr>
        <p:spPr>
          <a:xfrm>
            <a:off x="1005840" y="1737360"/>
            <a:ext cx="10180015" cy="33832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3000" b="1" dirty="0" err="1">
                <a:solidFill>
                  <a:srgbClr val="212121"/>
                </a:solidFill>
                <a:latin typeface="+mn-ea"/>
              </a:rPr>
              <a:t>음악이</a:t>
            </a:r>
            <a:r>
              <a:rPr sz="30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3000" b="1" dirty="0" err="1">
                <a:solidFill>
                  <a:srgbClr val="212121"/>
                </a:solidFill>
                <a:latin typeface="+mn-ea"/>
              </a:rPr>
              <a:t>우리의</a:t>
            </a:r>
            <a:r>
              <a:rPr sz="30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3000" b="1" dirty="0" err="1">
                <a:solidFill>
                  <a:srgbClr val="212121"/>
                </a:solidFill>
                <a:latin typeface="+mn-ea"/>
              </a:rPr>
              <a:t>판단을</a:t>
            </a:r>
            <a:endParaRPr sz="3000" b="1" dirty="0">
              <a:solidFill>
                <a:srgbClr val="212121"/>
              </a:solidFill>
              <a:latin typeface="+mn-ea"/>
            </a:endParaRPr>
          </a:p>
          <a:p>
            <a:pPr algn="ctr"/>
            <a:r>
              <a:rPr sz="3000" b="1" dirty="0" err="1">
                <a:solidFill>
                  <a:srgbClr val="212121"/>
                </a:solidFill>
                <a:latin typeface="+mn-ea"/>
              </a:rPr>
              <a:t>어떻게</a:t>
            </a:r>
            <a:r>
              <a:rPr sz="30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3000" b="1" dirty="0" err="1">
                <a:solidFill>
                  <a:srgbClr val="212121"/>
                </a:solidFill>
                <a:latin typeface="+mn-ea"/>
              </a:rPr>
              <a:t>움직이는지</a:t>
            </a:r>
            <a:r>
              <a:rPr sz="30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3000" b="1" dirty="0" err="1">
                <a:solidFill>
                  <a:srgbClr val="212121"/>
                </a:solidFill>
                <a:latin typeface="+mn-ea"/>
              </a:rPr>
              <a:t>알아보고</a:t>
            </a:r>
            <a:r>
              <a:rPr sz="3000" b="1" dirty="0">
                <a:solidFill>
                  <a:srgbClr val="212121"/>
                </a:solidFill>
                <a:latin typeface="+mn-ea"/>
              </a:rPr>
              <a:t>,</a:t>
            </a:r>
          </a:p>
          <a:p>
            <a:pPr algn="ctr"/>
            <a:r>
              <a:rPr sz="3000" b="1" dirty="0" err="1">
                <a:solidFill>
                  <a:srgbClr val="212121"/>
                </a:solidFill>
                <a:latin typeface="+mn-ea"/>
              </a:rPr>
              <a:t>영상</a:t>
            </a:r>
            <a:r>
              <a:rPr sz="3000" b="1" dirty="0">
                <a:solidFill>
                  <a:srgbClr val="212121"/>
                </a:solidFill>
                <a:latin typeface="+mn-ea"/>
              </a:rPr>
              <a:t> 속 </a:t>
            </a:r>
            <a:r>
              <a:rPr sz="3000" b="1" dirty="0" err="1">
                <a:solidFill>
                  <a:srgbClr val="212121"/>
                </a:solidFill>
                <a:latin typeface="+mn-ea"/>
              </a:rPr>
              <a:t>상황을</a:t>
            </a:r>
            <a:r>
              <a:rPr sz="30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3000" b="1" dirty="0" err="1">
                <a:solidFill>
                  <a:srgbClr val="212121"/>
                </a:solidFill>
                <a:latin typeface="+mn-ea"/>
              </a:rPr>
              <a:t>스스로</a:t>
            </a:r>
            <a:r>
              <a:rPr sz="30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3000" b="1" dirty="0" err="1">
                <a:solidFill>
                  <a:srgbClr val="212121"/>
                </a:solidFill>
                <a:latin typeface="+mn-ea"/>
              </a:rPr>
              <a:t>판단해</a:t>
            </a:r>
            <a:r>
              <a:rPr sz="3000" b="1" dirty="0">
                <a:solidFill>
                  <a:srgbClr val="212121"/>
                </a:solidFill>
                <a:latin typeface="+mn-ea"/>
              </a:rPr>
              <a:t> </a:t>
            </a:r>
            <a:r>
              <a:rPr sz="3000" b="1" dirty="0" err="1">
                <a:solidFill>
                  <a:srgbClr val="212121"/>
                </a:solidFill>
                <a:latin typeface="+mn-ea"/>
              </a:rPr>
              <a:t>봅시다</a:t>
            </a:r>
            <a:r>
              <a:rPr sz="3000" b="1" dirty="0">
                <a:solidFill>
                  <a:srgbClr val="212121"/>
                </a:solidFill>
                <a:latin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2646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764B2-663E-05D8-FB32-733A6412A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내용 개체 틀 9">
            <a:extLst>
              <a:ext uri="{FF2B5EF4-FFF2-40B4-BE49-F238E27FC236}">
                <a16:creationId xmlns:a16="http://schemas.microsoft.com/office/drawing/2014/main" id="{7E2FF749-06AC-06B0-3C21-C7B8BDEF92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768D432-EFF8-8A8D-D1FD-C93113D52F76}"/>
              </a:ext>
            </a:extLst>
          </p:cNvPr>
          <p:cNvSpPr txBox="1"/>
          <p:nvPr/>
        </p:nvSpPr>
        <p:spPr>
          <a:xfrm>
            <a:off x="1191241" y="384014"/>
            <a:ext cx="784422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500" dirty="0">
                <a:latin typeface="HY헤드라인M"/>
                <a:ea typeface="HY헤드라인M"/>
              </a:rPr>
              <a:t>음악은 어떻게 마음을 움직일까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DDBB90-B9D0-2168-E4DE-DE788E08FAD4}"/>
              </a:ext>
            </a:extLst>
          </p:cNvPr>
          <p:cNvSpPr txBox="1"/>
          <p:nvPr/>
        </p:nvSpPr>
        <p:spPr>
          <a:xfrm>
            <a:off x="1005840" y="2194560"/>
            <a:ext cx="10180015" cy="13644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1000"/>
              </a:spcAft>
            </a:pPr>
            <a:r>
              <a:rPr sz="2200" b="0">
                <a:solidFill>
                  <a:srgbClr val="212121"/>
                </a:solidFill>
                <a:latin typeface="+mn-ea"/>
              </a:rPr>
              <a:t>대중매체의 제작자들은</a:t>
            </a:r>
          </a:p>
          <a:p>
            <a:pPr algn="ctr">
              <a:spcAft>
                <a:spcPts val="1000"/>
              </a:spcAft>
            </a:pPr>
            <a:r>
              <a:rPr sz="2200" b="0">
                <a:solidFill>
                  <a:srgbClr val="212121"/>
                </a:solidFill>
                <a:latin typeface="+mn-ea"/>
              </a:rPr>
              <a:t>시청자로부터 원하는 반응을 이끌어내기 위해</a:t>
            </a:r>
          </a:p>
          <a:p>
            <a:pPr algn="ctr">
              <a:spcAft>
                <a:spcPts val="1000"/>
              </a:spcAft>
            </a:pPr>
            <a:r>
              <a:rPr sz="2200" b="1">
                <a:solidFill>
                  <a:srgbClr val="1F3A5F"/>
                </a:solidFill>
                <a:latin typeface="+mn-ea"/>
              </a:rPr>
              <a:t>음악을 효과적인 도구로 사용하곤 합니다.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8E9289-D2FD-673F-CA5D-ADAEFFFDB06B}"/>
              </a:ext>
            </a:extLst>
          </p:cNvPr>
          <p:cNvSpPr txBox="1"/>
          <p:nvPr/>
        </p:nvSpPr>
        <p:spPr>
          <a:xfrm>
            <a:off x="1005840" y="4069080"/>
            <a:ext cx="10180015" cy="3847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900" b="0">
                <a:solidFill>
                  <a:srgbClr val="666666"/>
                </a:solidFill>
                <a:latin typeface="+mn-ea"/>
              </a:rPr>
              <a:t>몇 가지 사례를 함께 볼까요.</a:t>
            </a:r>
          </a:p>
        </p:txBody>
      </p:sp>
    </p:spTree>
    <p:extLst>
      <p:ext uri="{BB962C8B-B14F-4D97-AF65-F5344CB8AC3E}">
        <p14:creationId xmlns:p14="http://schemas.microsoft.com/office/powerpoint/2010/main" val="4043574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theme/theme1.xml><?xml version="1.0" encoding="utf-8"?>
<a:theme xmlns:a="http://schemas.openxmlformats.org/drawing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817</Words>
  <Application>Microsoft Office PowerPoint</Application>
  <PresentationFormat>와이드스크린</PresentationFormat>
  <Paragraphs>150</Paragraphs>
  <Slides>35</Slides>
  <Notes>1</Notes>
  <HiddenSlides>0</HiddenSlides>
  <MMClips>17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35</vt:i4>
      </vt:variant>
    </vt:vector>
  </HeadingPairs>
  <TitlesOfParts>
    <vt:vector size="42" baseType="lpstr">
      <vt:lpstr>HY견고딕</vt:lpstr>
      <vt:lpstr>HY헤드라인M</vt:lpstr>
      <vt:lpstr>나눔고딕</vt:lpstr>
      <vt:lpstr>맑은 고딕</vt:lpstr>
      <vt:lpstr>Arial</vt:lpstr>
      <vt:lpstr>Calibri</vt:lpstr>
      <vt:lpstr>한컴오피스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disne</dc:creator>
  <cp:lastModifiedBy>최호영 [dantat04]</cp:lastModifiedBy>
  <cp:revision>44</cp:revision>
  <dcterms:created xsi:type="dcterms:W3CDTF">2026-06-02T09:46:21Z</dcterms:created>
  <dcterms:modified xsi:type="dcterms:W3CDTF">2026-08-30T11:29:30Z</dcterms:modified>
  <cp:version>1100.0100.01</cp:version>
</cp:coreProperties>
</file>