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9" r:id="rId1"/>
  </p:sldMasterIdLst>
  <p:notesMasterIdLst>
    <p:notesMasterId r:id="rId31"/>
  </p:notesMasterIdLst>
  <p:sldIdLst>
    <p:sldId id="256" r:id="rId2"/>
    <p:sldId id="269" r:id="rId3"/>
    <p:sldId id="270" r:id="rId4"/>
    <p:sldId id="289" r:id="rId5"/>
    <p:sldId id="273" r:id="rId6"/>
    <p:sldId id="272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8" r:id="rId29"/>
    <p:sldId id="299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83" d="100"/>
          <a:sy n="83" d="100"/>
        </p:scale>
        <p:origin x="126" y="1416"/>
      </p:cViewPr>
      <p:guideLst>
        <p:guide orient="horz" pos="2155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2026-08-26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787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299D2-CD65-7889-9298-AA02E3195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7E73B94-FE4D-4C03-24C7-E4A5BB76B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3367EDE-C12E-9F94-DF8B-84D537E01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16D7A2D-8A2D-0646-64DB-D016AB9B7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5410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439E4-0997-A6AD-B1F7-6442EBCF0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96EDB1E-5901-D685-C2C4-6A2F33B62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CBEDB13-590A-11E4-40C5-FA18E25C2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E83920D-BF22-81FE-3312-6B64F1A1D5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030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75562-49E6-5419-83CA-2928E914C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>
            <a:extLst>
              <a:ext uri="{FF2B5EF4-FFF2-40B4-BE49-F238E27FC236}">
                <a16:creationId xmlns:a16="http://schemas.microsoft.com/office/drawing/2014/main" id="{CD2FB5D9-AD3D-71E2-1BA2-15A9A253972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>
            <a:extLst>
              <a:ext uri="{FF2B5EF4-FFF2-40B4-BE49-F238E27FC236}">
                <a16:creationId xmlns:a16="http://schemas.microsoft.com/office/drawing/2014/main" id="{2A4733BC-D5CB-2EB6-991A-6D4C8A6C65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>
            <a:extLst>
              <a:ext uri="{FF2B5EF4-FFF2-40B4-BE49-F238E27FC236}">
                <a16:creationId xmlns:a16="http://schemas.microsoft.com/office/drawing/2014/main" id="{43E74E72-2821-DD1A-3CE6-2F082E877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840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7F93E-CC6B-619E-4B3C-D31B65389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>
            <a:extLst>
              <a:ext uri="{FF2B5EF4-FFF2-40B4-BE49-F238E27FC236}">
                <a16:creationId xmlns:a16="http://schemas.microsoft.com/office/drawing/2014/main" id="{CC26F802-D055-DE4F-E350-96BA80AA6C8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>
            <a:extLst>
              <a:ext uri="{FF2B5EF4-FFF2-40B4-BE49-F238E27FC236}">
                <a16:creationId xmlns:a16="http://schemas.microsoft.com/office/drawing/2014/main" id="{423E1CEE-613E-63D7-63DE-C4951983D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>
            <a:extLst>
              <a:ext uri="{FF2B5EF4-FFF2-40B4-BE49-F238E27FC236}">
                <a16:creationId xmlns:a16="http://schemas.microsoft.com/office/drawing/2014/main" id="{7CA1680A-3178-9A3A-CD11-3F97CF2B8B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105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ED0D-193B-FF12-CE03-D8B4ABADE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>
            <a:extLst>
              <a:ext uri="{FF2B5EF4-FFF2-40B4-BE49-F238E27FC236}">
                <a16:creationId xmlns:a16="http://schemas.microsoft.com/office/drawing/2014/main" id="{38C1B82A-893F-31DF-DA21-50A8F908D61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>
            <a:extLst>
              <a:ext uri="{FF2B5EF4-FFF2-40B4-BE49-F238E27FC236}">
                <a16:creationId xmlns:a16="http://schemas.microsoft.com/office/drawing/2014/main" id="{1818EBDB-41ED-E5F1-A67F-D9D6DAC964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>
            <a:extLst>
              <a:ext uri="{FF2B5EF4-FFF2-40B4-BE49-F238E27FC236}">
                <a16:creationId xmlns:a16="http://schemas.microsoft.com/office/drawing/2014/main" id="{7DB0A95E-A502-63BF-B882-FD139E5DF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66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17F6F-1D2D-26DE-0E4C-00463A849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67AFB876-4A20-28B2-0F57-C8E36875FE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704BB147-18BB-81A2-8D3D-1BAF5A0C2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A98DA21-40AC-0882-E104-CB7E55148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423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D1E9-C80B-AD7B-2EC0-400F4373A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2BE7E9C-66E7-CFE8-EDF4-84914CFA8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A12E0E4-D54D-1B95-327B-F38B6D956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4A5D20-A499-FA3D-BCEA-B49E29F1D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147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C823-1D71-5A0D-99B9-EFEF85484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DEB7518-FBDF-10BF-1E17-444A234317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B1C1A7F-6502-D8F8-00AD-186161BD1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DABED44-8F31-590C-01B6-5D44136B43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5167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173E-5688-943C-C991-4E7FC35B5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9A323BC-3508-B091-D938-45D7646DC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DFC9656-B335-5AB7-905B-F65DB0ED5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91401B-39B3-3A47-1E9D-38E449F83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985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D363F-CA0F-D86A-515A-B97D8E4DE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75E6BA5E-D2CC-1031-14F0-C3037F8CD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F1198550-BC66-D568-CD3B-B07F10028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4B0F99-3B72-A9FD-F2F0-01CBCE9BD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008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CC80B-B398-6FA2-EE9B-38126D233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230012D-21AA-C70D-9BBA-EA6ABC528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99F0644-2952-6AF4-CB56-EFC7541BC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1CFF4A8-56F4-A1FF-3442-89E5F0FE54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313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63FF-6F6E-2A48-D23C-9AB471A4A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B3914BF-9A59-1023-DAD3-4ED9DAE48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19484C3-2698-358B-FFAD-F69416AF8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D17EF3A-8423-493A-0FB3-1C90A42B1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269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BE28-4E44-F867-CC82-EE22E0B06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43A0551-7C1F-CEB3-B3DE-09244589D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DA43C63-524F-8B02-969D-57D899386C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5413F7-66E6-8720-4F08-DFA3B90D7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ko-KR" altLang="en-US" smtClean="0"/>
              <a:pPr lvl="0"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567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2026-08-26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546CE181-E1A5-3240-D9A5-6EA6B4582F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742" y="1788473"/>
            <a:ext cx="82194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70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7542" y="4570886"/>
            <a:ext cx="8393959" cy="1275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600"/>
              <a:t>[</a:t>
            </a:r>
            <a:r>
              <a:rPr lang="ko-KR" altLang="en-US" sz="2600"/>
              <a:t>국어</a:t>
            </a:r>
            <a:r>
              <a:rPr lang="en-US" altLang="ko-KR" sz="2600"/>
              <a:t>]</a:t>
            </a:r>
            <a:r>
              <a:rPr lang="ko-KR" altLang="en-US" sz="2600"/>
              <a:t> </a:t>
            </a:r>
            <a:r>
              <a:rPr lang="en-US" altLang="ko-KR" sz="2600"/>
              <a:t>4</a:t>
            </a:r>
            <a:r>
              <a:rPr lang="ko-KR" altLang="en-US" sz="2600"/>
              <a:t>학년 </a:t>
            </a:r>
            <a:r>
              <a:rPr lang="en-US" altLang="ko-KR" sz="2600"/>
              <a:t>(3</a:t>
            </a:r>
            <a:r>
              <a:rPr lang="ko-KR" altLang="en-US" sz="2600"/>
              <a:t>단원</a:t>
            </a:r>
            <a:r>
              <a:rPr lang="en-US" altLang="ko-KR" sz="2600"/>
              <a:t>)</a:t>
            </a:r>
          </a:p>
          <a:p>
            <a:pPr>
              <a:defRPr/>
            </a:pPr>
            <a:r>
              <a:rPr lang="en-US" altLang="ko-KR" sz="2600"/>
              <a:t>[4</a:t>
            </a:r>
            <a:r>
              <a:rPr lang="ko-KR" altLang="en-US" sz="2600"/>
              <a:t>국</a:t>
            </a:r>
            <a:r>
              <a:rPr lang="en-US" altLang="ko-KR" sz="2600"/>
              <a:t>01-06]</a:t>
            </a:r>
            <a:r>
              <a:rPr lang="ko-KR" altLang="en-US" sz="2600"/>
              <a:t> 주제에 적절한 의견과 이유를 제시하고 서로의 생각을 교환하여 토의한다</a:t>
            </a:r>
            <a:r>
              <a:rPr lang="en-US" altLang="ko-KR" sz="260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D8882-7CE5-2259-8CEF-E08AE3A7A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8B59BE13-7998-5876-6B30-167AF96121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C09050-B1F4-34F0-07A2-7A1F94413E86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직업병 알아보기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679EE6-E7F4-700D-D69D-213A69D0E690}"/>
              </a:ext>
            </a:extLst>
          </p:cNvPr>
          <p:cNvSpPr txBox="1"/>
          <p:nvPr/>
        </p:nvSpPr>
        <p:spPr>
          <a:xfrm>
            <a:off x="823112" y="2781168"/>
            <a:ext cx="10545775" cy="17235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일 때문에 생기는 병에는</a:t>
            </a: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어떤 것들이 있는지 알아보고</a:t>
            </a:r>
            <a:r>
              <a:rPr lang="en-US" altLang="ko-KR" sz="32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나를 지키는 방법을 찾아봅시다</a:t>
            </a:r>
            <a:r>
              <a:rPr lang="en-US" altLang="ko-KR" sz="32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3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F8BED-935C-F1EA-9417-3C4E6EAA5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9">
            <a:extLst>
              <a:ext uri="{FF2B5EF4-FFF2-40B4-BE49-F238E27FC236}">
                <a16:creationId xmlns:a16="http://schemas.microsoft.com/office/drawing/2014/main" id="{8778AF09-FBBA-B2A2-E146-17BF1C8544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64C905-3B3F-3589-92AF-EFC8EFF854BB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소리가 병이 되는 순간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CB6A0-C4BF-1F84-8D89-28094B079DF1}"/>
              </a:ext>
            </a:extLst>
          </p:cNvPr>
          <p:cNvSpPr txBox="1"/>
          <p:nvPr/>
        </p:nvSpPr>
        <p:spPr>
          <a:xfrm>
            <a:off x="640080" y="1600200"/>
            <a:ext cx="109115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0" dirty="0" err="1">
                <a:solidFill>
                  <a:srgbClr val="666666"/>
                </a:solidFill>
                <a:latin typeface="+mn-ea"/>
              </a:rPr>
              <a:t>시끄러운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곳에서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오래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일하면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청력이</a:t>
            </a:r>
            <a:r>
              <a:rPr sz="22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666666"/>
                </a:solidFill>
                <a:latin typeface="+mn-ea"/>
              </a:rPr>
              <a:t>깎인다</a:t>
            </a:r>
            <a:endParaRPr sz="2200" b="0" dirty="0">
              <a:solidFill>
                <a:srgbClr val="666666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A6181-55EC-FFB9-31DC-C98DA2650C7E}"/>
              </a:ext>
            </a:extLst>
          </p:cNvPr>
          <p:cNvSpPr txBox="1"/>
          <p:nvPr/>
        </p:nvSpPr>
        <p:spPr>
          <a:xfrm>
            <a:off x="640080" y="2011680"/>
            <a:ext cx="109115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dirty="0">
                <a:solidFill>
                  <a:srgbClr val="666666"/>
                </a:solidFill>
                <a:latin typeface="+mn-ea"/>
              </a:rPr>
              <a:t>↓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C6E354A3-ACEB-7592-5029-1A3678F1DCE2}"/>
              </a:ext>
            </a:extLst>
          </p:cNvPr>
          <p:cNvSpPr/>
          <p:nvPr/>
        </p:nvSpPr>
        <p:spPr>
          <a:xfrm>
            <a:off x="3794760" y="2514600"/>
            <a:ext cx="4572000" cy="86868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400" b="1">
                <a:solidFill>
                  <a:srgbClr val="FFFFFF"/>
                </a:solidFill>
                <a:latin typeface="+mn-ea"/>
              </a:rPr>
              <a:t>소음성 난청</a:t>
            </a: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6699A6C6-0431-D67C-DD92-AF233A288059}"/>
              </a:ext>
            </a:extLst>
          </p:cNvPr>
          <p:cNvSpPr/>
          <p:nvPr/>
        </p:nvSpPr>
        <p:spPr>
          <a:xfrm>
            <a:off x="975207" y="3794760"/>
            <a:ext cx="4892040" cy="1691640"/>
          </a:xfrm>
          <a:prstGeom prst="roundRect">
            <a:avLst>
              <a:gd name="adj" fmla="val 8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>
                <a:solidFill>
                  <a:srgbClr val="212121"/>
                </a:solidFill>
                <a:latin typeface="+mn-ea"/>
              </a:rPr>
              <a:t>1일 8시간 · 85dB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이상</a:t>
            </a:r>
            <a:endParaRPr sz="22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1900" b="0" dirty="0">
                <a:solidFill>
                  <a:schemeClr val="tx1"/>
                </a:solidFill>
                <a:latin typeface="+mn-ea"/>
              </a:rPr>
              <a:t>= </a:t>
            </a:r>
            <a:r>
              <a:rPr sz="1900" b="0" dirty="0" err="1">
                <a:solidFill>
                  <a:schemeClr val="tx1"/>
                </a:solidFill>
                <a:latin typeface="+mn-ea"/>
              </a:rPr>
              <a:t>법이</a:t>
            </a:r>
            <a:r>
              <a:rPr sz="1900" b="0" dirty="0">
                <a:solidFill>
                  <a:schemeClr val="tx1"/>
                </a:solidFill>
                <a:latin typeface="+mn-ea"/>
              </a:rPr>
              <a:t> </a:t>
            </a:r>
            <a:r>
              <a:rPr sz="1900" b="0" dirty="0" err="1">
                <a:solidFill>
                  <a:schemeClr val="tx1"/>
                </a:solidFill>
                <a:latin typeface="+mn-ea"/>
              </a:rPr>
              <a:t>정한</a:t>
            </a:r>
            <a:r>
              <a:rPr sz="1900" b="0" dirty="0">
                <a:solidFill>
                  <a:schemeClr val="tx1"/>
                </a:solidFill>
                <a:latin typeface="+mn-ea"/>
              </a:rPr>
              <a:t> '</a:t>
            </a:r>
            <a:r>
              <a:rPr sz="1900" b="0" dirty="0" err="1">
                <a:solidFill>
                  <a:schemeClr val="tx1"/>
                </a:solidFill>
                <a:latin typeface="+mn-ea"/>
              </a:rPr>
              <a:t>소음작업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'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F1D7329C-AC37-4B69-43C7-C7A90C961641}"/>
              </a:ext>
            </a:extLst>
          </p:cNvPr>
          <p:cNvSpPr/>
          <p:nvPr/>
        </p:nvSpPr>
        <p:spPr>
          <a:xfrm>
            <a:off x="6324447" y="3794760"/>
            <a:ext cx="4892040" cy="1691640"/>
          </a:xfrm>
          <a:prstGeom prst="roundRect">
            <a:avLst>
              <a:gd name="adj" fmla="val 8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>
                <a:solidFill>
                  <a:srgbClr val="212121"/>
                </a:solidFill>
                <a:latin typeface="+mn-ea"/>
              </a:rPr>
              <a:t>4,000Hz(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높은음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)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부터</a:t>
            </a:r>
            <a:endParaRPr sz="22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2200" b="1" dirty="0" err="1">
                <a:solidFill>
                  <a:srgbClr val="212121"/>
                </a:solidFill>
                <a:latin typeface="+mn-ea"/>
              </a:rPr>
              <a:t>먼저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무너진다</a:t>
            </a:r>
            <a:endParaRPr sz="22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1700" b="0" dirty="0">
                <a:solidFill>
                  <a:schemeClr val="tx1"/>
                </a:solidFill>
                <a:latin typeface="+mn-ea"/>
              </a:rPr>
              <a:t>→ </a:t>
            </a:r>
            <a:r>
              <a:rPr sz="1700" b="0" dirty="0" err="1">
                <a:solidFill>
                  <a:schemeClr val="tx1"/>
                </a:solidFill>
                <a:latin typeface="+mn-ea"/>
              </a:rPr>
              <a:t>그래서</a:t>
            </a:r>
            <a:r>
              <a:rPr sz="1700" b="0" dirty="0">
                <a:solidFill>
                  <a:schemeClr val="tx1"/>
                </a:solidFill>
                <a:latin typeface="+mn-ea"/>
              </a:rPr>
              <a:t> </a:t>
            </a:r>
            <a:r>
              <a:rPr sz="1700" b="0" dirty="0" err="1">
                <a:solidFill>
                  <a:schemeClr val="tx1"/>
                </a:solidFill>
                <a:latin typeface="+mn-ea"/>
              </a:rPr>
              <a:t>처음엔</a:t>
            </a:r>
            <a:r>
              <a:rPr sz="1700" b="0" dirty="0">
                <a:solidFill>
                  <a:schemeClr val="tx1"/>
                </a:solidFill>
                <a:latin typeface="+mn-ea"/>
              </a:rPr>
              <a:t> </a:t>
            </a:r>
            <a:r>
              <a:rPr sz="1700" b="0" dirty="0" err="1">
                <a:solidFill>
                  <a:schemeClr val="tx1"/>
                </a:solidFill>
                <a:latin typeface="+mn-ea"/>
              </a:rPr>
              <a:t>모른다</a:t>
            </a:r>
            <a:endParaRPr sz="1700" b="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1101F-90F0-FD46-97C1-FEF09247237F}"/>
              </a:ext>
            </a:extLst>
          </p:cNvPr>
          <p:cNvSpPr txBox="1"/>
          <p:nvPr/>
        </p:nvSpPr>
        <p:spPr>
          <a:xfrm>
            <a:off x="3421227" y="5767075"/>
            <a:ext cx="835001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출처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산업안전보건기준에 관한 규칙 제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512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조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(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소음작업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) /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안전보건공단 「</a:t>
            </a:r>
            <a:r>
              <a:rPr lang="ko-KR" altLang="en-US" sz="1100" b="0" dirty="0" err="1">
                <a:solidFill>
                  <a:srgbClr val="666666"/>
                </a:solidFill>
                <a:latin typeface="+mn-ea"/>
              </a:rPr>
              <a:t>소음성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난청 예방관리」 직업건강 가이드라인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(2015)</a:t>
            </a:r>
          </a:p>
        </p:txBody>
      </p:sp>
    </p:spTree>
    <p:extLst>
      <p:ext uri="{BB962C8B-B14F-4D97-AF65-F5344CB8AC3E}">
        <p14:creationId xmlns:p14="http://schemas.microsoft.com/office/powerpoint/2010/main" val="212293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C1754-5C7D-449F-ECDD-C6E6302FC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B43A707D-B028-89D9-EAA3-204299BC7A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AD1C51-153E-1353-2D0E-021B218A34EC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000" dirty="0">
                <a:latin typeface="HY헤드라인M"/>
                <a:ea typeface="HY헤드라인M"/>
              </a:rPr>
              <a:t>85dB, </a:t>
            </a:r>
            <a:r>
              <a:rPr lang="ko-KR" altLang="en-US" sz="4000" dirty="0">
                <a:latin typeface="HY헤드라인M"/>
                <a:ea typeface="HY헤드라인M"/>
              </a:rPr>
              <a:t>어느 정도의 소리일까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pic>
        <p:nvPicPr>
          <p:cNvPr id="5" name="Picture 5" descr="p8.jpg">
            <a:extLst>
              <a:ext uri="{FF2B5EF4-FFF2-40B4-BE49-F238E27FC236}">
                <a16:creationId xmlns:a16="http://schemas.microsoft.com/office/drawing/2014/main" id="{6C13FAF8-26A0-E390-9D63-396C57DEF3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54"/>
          <a:stretch>
            <a:fillRect/>
          </a:stretch>
        </p:blipFill>
        <p:spPr>
          <a:xfrm>
            <a:off x="1843887" y="1858780"/>
            <a:ext cx="8503920" cy="41220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9F8910-05EE-A126-E878-851A7C94E596}"/>
              </a:ext>
            </a:extLst>
          </p:cNvPr>
          <p:cNvSpPr txBox="1"/>
          <p:nvPr/>
        </p:nvSpPr>
        <p:spPr>
          <a:xfrm>
            <a:off x="1843887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dirty="0" err="1">
                <a:solidFill>
                  <a:srgbClr val="666666"/>
                </a:solidFill>
                <a:latin typeface="+mn-ea"/>
              </a:rPr>
              <a:t>속삭임</a:t>
            </a:r>
            <a:endParaRPr sz="1400" b="0" dirty="0">
              <a:solidFill>
                <a:srgbClr val="666666"/>
              </a:solidFill>
              <a:latin typeface="+mn-ea"/>
            </a:endParaRPr>
          </a:p>
          <a:p>
            <a:pPr algn="ctr">
              <a:spcAft>
                <a:spcPts val="0"/>
              </a:spcAft>
            </a:pPr>
            <a:r>
              <a:rPr sz="2100" b="1" dirty="0">
                <a:solidFill>
                  <a:srgbClr val="1F3A5F"/>
                </a:solidFill>
                <a:latin typeface="+mn-ea"/>
              </a:rPr>
              <a:t>30dB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FFED48-A934-6444-BADA-2E4379603BE9}"/>
              </a:ext>
            </a:extLst>
          </p:cNvPr>
          <p:cNvSpPr txBox="1"/>
          <p:nvPr/>
        </p:nvSpPr>
        <p:spPr>
          <a:xfrm>
            <a:off x="3544671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대화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1F3A5F"/>
                </a:solidFill>
                <a:latin typeface="+mn-ea"/>
              </a:rPr>
              <a:t>60dB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E7924F-4133-9DE9-DE46-311AFD8B3132}"/>
              </a:ext>
            </a:extLst>
          </p:cNvPr>
          <p:cNvSpPr txBox="1"/>
          <p:nvPr/>
        </p:nvSpPr>
        <p:spPr>
          <a:xfrm>
            <a:off x="5245455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지하철·거리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1F3A5F"/>
                </a:solidFill>
                <a:latin typeface="+mn-ea"/>
              </a:rPr>
              <a:t>80dB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7AC780-25E4-67DD-B2D9-8998C31B7F3A}"/>
              </a:ext>
            </a:extLst>
          </p:cNvPr>
          <p:cNvSpPr txBox="1"/>
          <p:nvPr/>
        </p:nvSpPr>
        <p:spPr>
          <a:xfrm>
            <a:off x="6946239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이어폰 최대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C62828"/>
                </a:solidFill>
                <a:latin typeface="+mn-ea"/>
              </a:rPr>
              <a:t>100dB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313A51-139C-D5B8-CCAB-2C2A010E5726}"/>
              </a:ext>
            </a:extLst>
          </p:cNvPr>
          <p:cNvSpPr txBox="1"/>
          <p:nvPr/>
        </p:nvSpPr>
        <p:spPr>
          <a:xfrm>
            <a:off x="8647023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dirty="0" err="1">
                <a:solidFill>
                  <a:srgbClr val="666666"/>
                </a:solidFill>
                <a:latin typeface="+mn-ea"/>
              </a:rPr>
              <a:t>착암기</a:t>
            </a:r>
            <a:endParaRPr sz="1400" b="0" dirty="0">
              <a:solidFill>
                <a:srgbClr val="666666"/>
              </a:solidFill>
              <a:latin typeface="+mn-ea"/>
            </a:endParaRPr>
          </a:p>
          <a:p>
            <a:pPr algn="ctr">
              <a:spcAft>
                <a:spcPts val="0"/>
              </a:spcAft>
            </a:pPr>
            <a:r>
              <a:rPr sz="2100" b="1" dirty="0">
                <a:solidFill>
                  <a:srgbClr val="C62828"/>
                </a:solidFill>
                <a:latin typeface="+mn-ea"/>
              </a:rPr>
              <a:t>110dB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E84E51-1B3F-A199-3D3D-A5335125FAF7}"/>
              </a:ext>
            </a:extLst>
          </p:cNvPr>
          <p:cNvSpPr txBox="1"/>
          <p:nvPr/>
        </p:nvSpPr>
        <p:spPr>
          <a:xfrm>
            <a:off x="9441314" y="5663709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821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C7C62-DA96-AE98-6FED-7AAF785FE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79EB1381-3508-3F1E-62D1-302FC1726A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8A6E34-34F2-8B50-629B-D2C3F5C6F18A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000" dirty="0">
                <a:latin typeface="HY헤드라인M"/>
                <a:ea typeface="HY헤드라인M"/>
              </a:rPr>
              <a:t>85dB, </a:t>
            </a:r>
            <a:r>
              <a:rPr lang="ko-KR" altLang="en-US" sz="4000" dirty="0">
                <a:latin typeface="HY헤드라인M"/>
                <a:ea typeface="HY헤드라인M"/>
              </a:rPr>
              <a:t>어느 정도의 소리일까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pic>
        <p:nvPicPr>
          <p:cNvPr id="5" name="Picture 5" descr="p8.jpg">
            <a:extLst>
              <a:ext uri="{FF2B5EF4-FFF2-40B4-BE49-F238E27FC236}">
                <a16:creationId xmlns:a16="http://schemas.microsoft.com/office/drawing/2014/main" id="{E507E8D0-7235-88F7-AA2D-248CF9A8CA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154"/>
          <a:stretch>
            <a:fillRect/>
          </a:stretch>
        </p:blipFill>
        <p:spPr>
          <a:xfrm>
            <a:off x="1843887" y="1858780"/>
            <a:ext cx="8503920" cy="41220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FDE895-19A0-31F2-0886-B156438EB5EE}"/>
              </a:ext>
            </a:extLst>
          </p:cNvPr>
          <p:cNvSpPr txBox="1"/>
          <p:nvPr/>
        </p:nvSpPr>
        <p:spPr>
          <a:xfrm>
            <a:off x="1843887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dirty="0" err="1">
                <a:solidFill>
                  <a:srgbClr val="666666"/>
                </a:solidFill>
                <a:latin typeface="+mn-ea"/>
              </a:rPr>
              <a:t>속삭임</a:t>
            </a:r>
            <a:endParaRPr sz="1400" b="0" dirty="0">
              <a:solidFill>
                <a:srgbClr val="666666"/>
              </a:solidFill>
              <a:latin typeface="+mn-ea"/>
            </a:endParaRPr>
          </a:p>
          <a:p>
            <a:pPr algn="ctr">
              <a:spcAft>
                <a:spcPts val="0"/>
              </a:spcAft>
            </a:pPr>
            <a:r>
              <a:rPr sz="2100" b="1" dirty="0">
                <a:solidFill>
                  <a:srgbClr val="1F3A5F"/>
                </a:solidFill>
                <a:latin typeface="+mn-ea"/>
              </a:rPr>
              <a:t>30dB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65AFB3-14C7-A7C6-0996-2532738D119E}"/>
              </a:ext>
            </a:extLst>
          </p:cNvPr>
          <p:cNvSpPr txBox="1"/>
          <p:nvPr/>
        </p:nvSpPr>
        <p:spPr>
          <a:xfrm>
            <a:off x="3544671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대화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1F3A5F"/>
                </a:solidFill>
                <a:latin typeface="+mn-ea"/>
              </a:rPr>
              <a:t>60dB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6222E6-D509-3ED4-F0C8-7497E92BEE83}"/>
              </a:ext>
            </a:extLst>
          </p:cNvPr>
          <p:cNvSpPr txBox="1"/>
          <p:nvPr/>
        </p:nvSpPr>
        <p:spPr>
          <a:xfrm>
            <a:off x="5245455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지하철·거리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1F3A5F"/>
                </a:solidFill>
                <a:latin typeface="+mn-ea"/>
              </a:rPr>
              <a:t>80dB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71E2BD-7A85-1B8B-9904-15257D8A559E}"/>
              </a:ext>
            </a:extLst>
          </p:cNvPr>
          <p:cNvSpPr txBox="1"/>
          <p:nvPr/>
        </p:nvSpPr>
        <p:spPr>
          <a:xfrm>
            <a:off x="6946239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>
                <a:solidFill>
                  <a:srgbClr val="666666"/>
                </a:solidFill>
                <a:latin typeface="+mn-ea"/>
              </a:rPr>
              <a:t>이어폰 최대</a:t>
            </a:r>
          </a:p>
          <a:p>
            <a:pPr algn="ctr">
              <a:spcAft>
                <a:spcPts val="0"/>
              </a:spcAft>
            </a:pPr>
            <a:r>
              <a:rPr sz="2100" b="1">
                <a:solidFill>
                  <a:srgbClr val="C62828"/>
                </a:solidFill>
                <a:latin typeface="+mn-ea"/>
              </a:rPr>
              <a:t>100dB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3A2EF3-9E9A-CBFF-6691-999666B6C331}"/>
              </a:ext>
            </a:extLst>
          </p:cNvPr>
          <p:cNvSpPr txBox="1"/>
          <p:nvPr/>
        </p:nvSpPr>
        <p:spPr>
          <a:xfrm>
            <a:off x="8647023" y="5032767"/>
            <a:ext cx="1700784" cy="63094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sz="1400" b="0" dirty="0" err="1">
                <a:solidFill>
                  <a:srgbClr val="666666"/>
                </a:solidFill>
                <a:latin typeface="+mn-ea"/>
              </a:rPr>
              <a:t>착암기</a:t>
            </a:r>
            <a:endParaRPr sz="1400" b="0" dirty="0">
              <a:solidFill>
                <a:srgbClr val="666666"/>
              </a:solidFill>
              <a:latin typeface="+mn-ea"/>
            </a:endParaRPr>
          </a:p>
          <a:p>
            <a:pPr algn="ctr">
              <a:spcAft>
                <a:spcPts val="0"/>
              </a:spcAft>
            </a:pPr>
            <a:r>
              <a:rPr sz="2100" b="1" dirty="0">
                <a:solidFill>
                  <a:srgbClr val="C62828"/>
                </a:solidFill>
                <a:latin typeface="+mn-ea"/>
              </a:rPr>
              <a:t>110dB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88F4B724-6AB8-6195-9E9B-31C84580BC6D}"/>
              </a:ext>
            </a:extLst>
          </p:cNvPr>
          <p:cNvSpPr/>
          <p:nvPr/>
        </p:nvSpPr>
        <p:spPr>
          <a:xfrm>
            <a:off x="6889788" y="1998981"/>
            <a:ext cx="45719" cy="2985770"/>
          </a:xfrm>
          <a:prstGeom prst="rect">
            <a:avLst/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F5C7AFE8-6529-CCEB-3552-7FBD029A3955}"/>
              </a:ext>
            </a:extLst>
          </p:cNvPr>
          <p:cNvSpPr/>
          <p:nvPr/>
        </p:nvSpPr>
        <p:spPr>
          <a:xfrm>
            <a:off x="4798669" y="1569212"/>
            <a:ext cx="4206240" cy="438912"/>
          </a:xfrm>
          <a:prstGeom prst="roundRect">
            <a:avLst>
              <a:gd name="adj" fmla="val 50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+mn-ea"/>
              </a:rPr>
              <a:t>85dB — </a:t>
            </a:r>
            <a:r>
              <a:rPr sz="1400" b="1" dirty="0" err="1">
                <a:solidFill>
                  <a:srgbClr val="FFFFFF"/>
                </a:solidFill>
                <a:latin typeface="+mn-ea"/>
              </a:rPr>
              <a:t>여기부터가</a:t>
            </a:r>
            <a:r>
              <a:rPr sz="14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+mn-ea"/>
              </a:rPr>
              <a:t>법이</a:t>
            </a:r>
            <a:r>
              <a:rPr sz="14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1400" b="1" dirty="0" err="1">
                <a:solidFill>
                  <a:srgbClr val="FFFFFF"/>
                </a:solidFill>
                <a:latin typeface="+mn-ea"/>
              </a:rPr>
              <a:t>말하는</a:t>
            </a:r>
            <a:r>
              <a:rPr sz="1400" b="1" dirty="0">
                <a:solidFill>
                  <a:srgbClr val="FFFFFF"/>
                </a:solidFill>
                <a:latin typeface="+mn-ea"/>
              </a:rPr>
              <a:t> '</a:t>
            </a:r>
            <a:r>
              <a:rPr sz="1400" b="1" dirty="0" err="1">
                <a:solidFill>
                  <a:srgbClr val="FFFFFF"/>
                </a:solidFill>
                <a:latin typeface="+mn-ea"/>
              </a:rPr>
              <a:t>소음작업</a:t>
            </a:r>
            <a:r>
              <a:rPr sz="1400" b="1" dirty="0">
                <a:solidFill>
                  <a:srgbClr val="FFFFFF"/>
                </a:solidFill>
                <a:latin typeface="+mn-ea"/>
              </a:rPr>
              <a:t>'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844389-047B-9AD3-9467-3B287B0F2A64}"/>
              </a:ext>
            </a:extLst>
          </p:cNvPr>
          <p:cNvSpPr txBox="1"/>
          <p:nvPr/>
        </p:nvSpPr>
        <p:spPr>
          <a:xfrm>
            <a:off x="9441314" y="5663709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784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914F4-0851-EAAA-20F2-ECC415AC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내용 개체 틀 9">
            <a:extLst>
              <a:ext uri="{FF2B5EF4-FFF2-40B4-BE49-F238E27FC236}">
                <a16:creationId xmlns:a16="http://schemas.microsoft.com/office/drawing/2014/main" id="{A683467F-3807-5EFD-E1D6-D011E596E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3DFCD7-48E8-D25A-E677-CF2F943CE86F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그럼 얼마나 오래 들어도 될까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C2D4A-3E9C-6570-0D21-C96BEDC6B9FE}"/>
              </a:ext>
            </a:extLst>
          </p:cNvPr>
          <p:cNvSpPr txBox="1"/>
          <p:nvPr/>
        </p:nvSpPr>
        <p:spPr>
          <a:xfrm>
            <a:off x="2080261" y="1865376"/>
            <a:ext cx="658368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sz="1900" b="0" dirty="0" err="1">
                <a:solidFill>
                  <a:srgbClr val="666666"/>
                </a:solidFill>
                <a:latin typeface="+mn-ea"/>
              </a:rPr>
              <a:t>세계보건기구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(WHO)가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말하는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일주일</a:t>
            </a:r>
            <a:r>
              <a:rPr sz="190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동안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안전한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시간</a:t>
            </a:r>
            <a:endParaRPr sz="1900" b="0" dirty="0">
              <a:solidFill>
                <a:srgbClr val="666666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B37897-16B7-22F1-1A29-3F64322504BA}"/>
              </a:ext>
            </a:extLst>
          </p:cNvPr>
          <p:cNvSpPr txBox="1"/>
          <p:nvPr/>
        </p:nvSpPr>
        <p:spPr>
          <a:xfrm>
            <a:off x="480060" y="233172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80dB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211E6685-5C79-27E0-D1CF-611CD8C402A5}"/>
              </a:ext>
            </a:extLst>
          </p:cNvPr>
          <p:cNvSpPr/>
          <p:nvPr/>
        </p:nvSpPr>
        <p:spPr>
          <a:xfrm>
            <a:off x="2080260" y="2368296"/>
            <a:ext cx="6583680" cy="402336"/>
          </a:xfrm>
          <a:prstGeom prst="roundRect">
            <a:avLst>
              <a:gd name="adj" fmla="val 25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C6D1D9-7FF7-2C67-3E3F-3F316B5D63F0}"/>
              </a:ext>
            </a:extLst>
          </p:cNvPr>
          <p:cNvSpPr txBox="1"/>
          <p:nvPr/>
        </p:nvSpPr>
        <p:spPr>
          <a:xfrm>
            <a:off x="480060" y="297180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85dB</a:t>
            </a: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FEF00675-4AD2-32D1-76B8-F3FD17FFB5B7}"/>
              </a:ext>
            </a:extLst>
          </p:cNvPr>
          <p:cNvSpPr/>
          <p:nvPr/>
        </p:nvSpPr>
        <p:spPr>
          <a:xfrm>
            <a:off x="2080260" y="3008376"/>
            <a:ext cx="2057400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AB98BB-8F86-E7BB-1DBF-64F1DED59064}"/>
              </a:ext>
            </a:extLst>
          </p:cNvPr>
          <p:cNvSpPr txBox="1"/>
          <p:nvPr/>
        </p:nvSpPr>
        <p:spPr>
          <a:xfrm>
            <a:off x="4274820" y="299008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12시간 30분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DC6534-B4C4-9C5D-94C9-229014D35005}"/>
              </a:ext>
            </a:extLst>
          </p:cNvPr>
          <p:cNvSpPr txBox="1"/>
          <p:nvPr/>
        </p:nvSpPr>
        <p:spPr>
          <a:xfrm>
            <a:off x="480060" y="361188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90dB</a:t>
            </a:r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2C790AE1-A568-4366-6606-6581D0F8D61F}"/>
              </a:ext>
            </a:extLst>
          </p:cNvPr>
          <p:cNvSpPr/>
          <p:nvPr/>
        </p:nvSpPr>
        <p:spPr>
          <a:xfrm>
            <a:off x="2080260" y="3648456"/>
            <a:ext cx="658368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DBE8DE-05F7-8C8E-3ECC-984DC4ABDAD7}"/>
              </a:ext>
            </a:extLst>
          </p:cNvPr>
          <p:cNvSpPr txBox="1"/>
          <p:nvPr/>
        </p:nvSpPr>
        <p:spPr>
          <a:xfrm>
            <a:off x="2875788" y="363016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4시간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E1B1B77-F8C2-6F4C-5E20-39A57131CD36}"/>
              </a:ext>
            </a:extLst>
          </p:cNvPr>
          <p:cNvSpPr txBox="1"/>
          <p:nvPr/>
        </p:nvSpPr>
        <p:spPr>
          <a:xfrm>
            <a:off x="480060" y="425196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95dB</a:t>
            </a:r>
          </a:p>
        </p:txBody>
      </p:sp>
      <p:sp>
        <p:nvSpPr>
          <p:cNvPr id="33" name="Rounded Rectangle 16">
            <a:extLst>
              <a:ext uri="{FF2B5EF4-FFF2-40B4-BE49-F238E27FC236}">
                <a16:creationId xmlns:a16="http://schemas.microsoft.com/office/drawing/2014/main" id="{CFCACF29-6AAF-0F30-E39A-E4A78A1E9FFD}"/>
              </a:ext>
            </a:extLst>
          </p:cNvPr>
          <p:cNvSpPr/>
          <p:nvPr/>
        </p:nvSpPr>
        <p:spPr>
          <a:xfrm>
            <a:off x="2080260" y="4288536"/>
            <a:ext cx="205740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6F0BE3-5B62-966D-FF33-530B51508C4F}"/>
              </a:ext>
            </a:extLst>
          </p:cNvPr>
          <p:cNvSpPr txBox="1"/>
          <p:nvPr/>
        </p:nvSpPr>
        <p:spPr>
          <a:xfrm>
            <a:off x="2423160" y="427024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1시간 15분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D47661-E5DC-CF15-9661-6C1A13DBB4C8}"/>
              </a:ext>
            </a:extLst>
          </p:cNvPr>
          <p:cNvSpPr txBox="1"/>
          <p:nvPr/>
        </p:nvSpPr>
        <p:spPr>
          <a:xfrm>
            <a:off x="480060" y="489204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100dB</a:t>
            </a:r>
          </a:p>
        </p:txBody>
      </p:sp>
      <p:sp>
        <p:nvSpPr>
          <p:cNvPr id="39" name="Rounded Rectangle 19">
            <a:extLst>
              <a:ext uri="{FF2B5EF4-FFF2-40B4-BE49-F238E27FC236}">
                <a16:creationId xmlns:a16="http://schemas.microsoft.com/office/drawing/2014/main" id="{30E08670-5609-B086-5ECD-384A1BC67949}"/>
              </a:ext>
            </a:extLst>
          </p:cNvPr>
          <p:cNvSpPr/>
          <p:nvPr/>
        </p:nvSpPr>
        <p:spPr>
          <a:xfrm>
            <a:off x="2080260" y="4928616"/>
            <a:ext cx="54809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50E7BF9-317B-6911-373C-91E6BE159186}"/>
              </a:ext>
            </a:extLst>
          </p:cNvPr>
          <p:cNvSpPr txBox="1"/>
          <p:nvPr/>
        </p:nvSpPr>
        <p:spPr>
          <a:xfrm>
            <a:off x="2272229" y="491032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20분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C3B072A-2CD4-C427-3C40-4ED13ADE7A74}"/>
              </a:ext>
            </a:extLst>
          </p:cNvPr>
          <p:cNvSpPr txBox="1"/>
          <p:nvPr/>
        </p:nvSpPr>
        <p:spPr>
          <a:xfrm>
            <a:off x="5616906" y="5692015"/>
            <a:ext cx="60940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출처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: WHO Safe listening (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세계보건기구 안전청취 권고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AF22E0-26A6-0D32-D9BA-B13B2039F4F0}"/>
              </a:ext>
            </a:extLst>
          </p:cNvPr>
          <p:cNvSpPr txBox="1"/>
          <p:nvPr/>
        </p:nvSpPr>
        <p:spPr>
          <a:xfrm>
            <a:off x="8801100" y="2368296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 dirty="0">
                <a:solidFill>
                  <a:srgbClr val="43A047"/>
                </a:solidFill>
                <a:latin typeface="+mn-ea"/>
              </a:rPr>
              <a:t>40시간</a:t>
            </a:r>
          </a:p>
        </p:txBody>
      </p:sp>
    </p:spTree>
    <p:extLst>
      <p:ext uri="{BB962C8B-B14F-4D97-AF65-F5344CB8AC3E}">
        <p14:creationId xmlns:p14="http://schemas.microsoft.com/office/powerpoint/2010/main" val="113378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8ECBF-9D3C-7EF5-9FAD-523C202E4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내용 개체 틀 9">
            <a:extLst>
              <a:ext uri="{FF2B5EF4-FFF2-40B4-BE49-F238E27FC236}">
                <a16:creationId xmlns:a16="http://schemas.microsoft.com/office/drawing/2014/main" id="{CD3AE97F-B087-75D1-D83E-2F3B9D6AEB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6A6F41-5834-A8DC-74C8-4B04FF03EC5C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그럼 얼마나 오래 들어도 될까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5F987-16E3-90D6-ABA8-3D43CA56B7C9}"/>
              </a:ext>
            </a:extLst>
          </p:cNvPr>
          <p:cNvSpPr txBox="1"/>
          <p:nvPr/>
        </p:nvSpPr>
        <p:spPr>
          <a:xfrm>
            <a:off x="2080261" y="1865376"/>
            <a:ext cx="658368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sz="1900" b="0" dirty="0" err="1">
                <a:solidFill>
                  <a:srgbClr val="666666"/>
                </a:solidFill>
                <a:latin typeface="+mn-ea"/>
              </a:rPr>
              <a:t>세계보건기구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(WHO)가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말하는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일주일</a:t>
            </a:r>
            <a:r>
              <a:rPr sz="190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동안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안전한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시간</a:t>
            </a:r>
            <a:endParaRPr sz="1900" b="0" dirty="0">
              <a:solidFill>
                <a:srgbClr val="666666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28E26-73A7-5AD3-F4A3-60BAFB36996B}"/>
              </a:ext>
            </a:extLst>
          </p:cNvPr>
          <p:cNvSpPr txBox="1"/>
          <p:nvPr/>
        </p:nvSpPr>
        <p:spPr>
          <a:xfrm>
            <a:off x="480060" y="233172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80dB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F556D97C-CF10-3A13-2159-0BB791B280F2}"/>
              </a:ext>
            </a:extLst>
          </p:cNvPr>
          <p:cNvSpPr/>
          <p:nvPr/>
        </p:nvSpPr>
        <p:spPr>
          <a:xfrm>
            <a:off x="2080260" y="2368296"/>
            <a:ext cx="6583680" cy="402336"/>
          </a:xfrm>
          <a:prstGeom prst="roundRect">
            <a:avLst>
              <a:gd name="adj" fmla="val 25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480C20-0BF4-C8FA-D51F-8AD49F0F0D0B}"/>
              </a:ext>
            </a:extLst>
          </p:cNvPr>
          <p:cNvSpPr txBox="1"/>
          <p:nvPr/>
        </p:nvSpPr>
        <p:spPr>
          <a:xfrm>
            <a:off x="480060" y="297180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85dB</a:t>
            </a: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5E1B7319-30D9-8CB5-C6BD-C069C1F5073A}"/>
              </a:ext>
            </a:extLst>
          </p:cNvPr>
          <p:cNvSpPr/>
          <p:nvPr/>
        </p:nvSpPr>
        <p:spPr>
          <a:xfrm>
            <a:off x="2080260" y="3008376"/>
            <a:ext cx="2057400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00E616-F21E-93B8-D061-07A2DC4D9657}"/>
              </a:ext>
            </a:extLst>
          </p:cNvPr>
          <p:cNvSpPr txBox="1"/>
          <p:nvPr/>
        </p:nvSpPr>
        <p:spPr>
          <a:xfrm>
            <a:off x="4274820" y="299008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12시간 30분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E886E2-54F7-4F3B-E0FD-479925A9D5B3}"/>
              </a:ext>
            </a:extLst>
          </p:cNvPr>
          <p:cNvSpPr txBox="1"/>
          <p:nvPr/>
        </p:nvSpPr>
        <p:spPr>
          <a:xfrm>
            <a:off x="480060" y="361188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90dB</a:t>
            </a:r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DB8A77E8-BF78-F1D9-0E42-06547A1B43B0}"/>
              </a:ext>
            </a:extLst>
          </p:cNvPr>
          <p:cNvSpPr/>
          <p:nvPr/>
        </p:nvSpPr>
        <p:spPr>
          <a:xfrm>
            <a:off x="2080260" y="3648456"/>
            <a:ext cx="658368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1995C4-83F3-FAD7-1D1B-0254F43D6DC9}"/>
              </a:ext>
            </a:extLst>
          </p:cNvPr>
          <p:cNvSpPr txBox="1"/>
          <p:nvPr/>
        </p:nvSpPr>
        <p:spPr>
          <a:xfrm>
            <a:off x="2875788" y="363016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4시간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F52347-8C9F-D5A5-E60F-8CF82CE8D496}"/>
              </a:ext>
            </a:extLst>
          </p:cNvPr>
          <p:cNvSpPr txBox="1"/>
          <p:nvPr/>
        </p:nvSpPr>
        <p:spPr>
          <a:xfrm>
            <a:off x="480060" y="425196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95dB</a:t>
            </a:r>
          </a:p>
        </p:txBody>
      </p:sp>
      <p:sp>
        <p:nvSpPr>
          <p:cNvPr id="33" name="Rounded Rectangle 16">
            <a:extLst>
              <a:ext uri="{FF2B5EF4-FFF2-40B4-BE49-F238E27FC236}">
                <a16:creationId xmlns:a16="http://schemas.microsoft.com/office/drawing/2014/main" id="{34F31266-8824-B6F5-6841-F8350734E94D}"/>
              </a:ext>
            </a:extLst>
          </p:cNvPr>
          <p:cNvSpPr/>
          <p:nvPr/>
        </p:nvSpPr>
        <p:spPr>
          <a:xfrm>
            <a:off x="2080260" y="4288536"/>
            <a:ext cx="205740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66553F8-8763-88E4-2A71-01C9957803E1}"/>
              </a:ext>
            </a:extLst>
          </p:cNvPr>
          <p:cNvSpPr txBox="1"/>
          <p:nvPr/>
        </p:nvSpPr>
        <p:spPr>
          <a:xfrm>
            <a:off x="2423160" y="427024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1시간 15분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91F45F-1E37-F8C0-81FC-24DFD11D942B}"/>
              </a:ext>
            </a:extLst>
          </p:cNvPr>
          <p:cNvSpPr txBox="1"/>
          <p:nvPr/>
        </p:nvSpPr>
        <p:spPr>
          <a:xfrm>
            <a:off x="480060" y="489204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100dB</a:t>
            </a:r>
          </a:p>
        </p:txBody>
      </p:sp>
      <p:sp>
        <p:nvSpPr>
          <p:cNvPr id="39" name="Rounded Rectangle 19">
            <a:extLst>
              <a:ext uri="{FF2B5EF4-FFF2-40B4-BE49-F238E27FC236}">
                <a16:creationId xmlns:a16="http://schemas.microsoft.com/office/drawing/2014/main" id="{BE1F32C7-256C-BD84-E077-F371276E5C01}"/>
              </a:ext>
            </a:extLst>
          </p:cNvPr>
          <p:cNvSpPr/>
          <p:nvPr/>
        </p:nvSpPr>
        <p:spPr>
          <a:xfrm>
            <a:off x="2080260" y="4928616"/>
            <a:ext cx="54809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70B00D-BE36-A491-D36A-4B0F9DC4B2F2}"/>
              </a:ext>
            </a:extLst>
          </p:cNvPr>
          <p:cNvSpPr txBox="1"/>
          <p:nvPr/>
        </p:nvSpPr>
        <p:spPr>
          <a:xfrm>
            <a:off x="2272229" y="491032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20분</a:t>
            </a:r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DE1AAA4D-74A9-E685-63B8-C2BC25C31C46}"/>
              </a:ext>
            </a:extLst>
          </p:cNvPr>
          <p:cNvSpPr/>
          <p:nvPr/>
        </p:nvSpPr>
        <p:spPr>
          <a:xfrm>
            <a:off x="2194712" y="5385255"/>
            <a:ext cx="7802575" cy="603504"/>
          </a:xfrm>
          <a:prstGeom prst="roundRect">
            <a:avLst>
              <a:gd name="adj" fmla="val 12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 err="1">
                <a:solidFill>
                  <a:srgbClr val="FFFFFF"/>
                </a:solidFill>
                <a:latin typeface="+mn-ea"/>
              </a:rPr>
              <a:t>이어폰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최대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볼륨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(100dB) —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일주일에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20분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C9018E-1CCD-49DB-6C4B-C8A888D67A91}"/>
              </a:ext>
            </a:extLst>
          </p:cNvPr>
          <p:cNvSpPr txBox="1"/>
          <p:nvPr/>
        </p:nvSpPr>
        <p:spPr>
          <a:xfrm>
            <a:off x="8801100" y="2368296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 dirty="0">
                <a:solidFill>
                  <a:srgbClr val="43A047"/>
                </a:solidFill>
                <a:latin typeface="+mn-ea"/>
              </a:rPr>
              <a:t>40시간</a:t>
            </a:r>
          </a:p>
        </p:txBody>
      </p:sp>
    </p:spTree>
    <p:extLst>
      <p:ext uri="{BB962C8B-B14F-4D97-AF65-F5344CB8AC3E}">
        <p14:creationId xmlns:p14="http://schemas.microsoft.com/office/powerpoint/2010/main" val="102666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DF17A-4DCB-C7CD-08C6-41DD76E1F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내용 개체 틀 9">
            <a:extLst>
              <a:ext uri="{FF2B5EF4-FFF2-40B4-BE49-F238E27FC236}">
                <a16:creationId xmlns:a16="http://schemas.microsoft.com/office/drawing/2014/main" id="{9490A64B-060B-7DF9-EB65-FBDB59CB08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33B27C-0B68-8258-2160-0BFDC76965E2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그럼 얼마나 오래 들어도 될까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CD4B15-A2CC-A930-0FAD-703B856A2093}"/>
              </a:ext>
            </a:extLst>
          </p:cNvPr>
          <p:cNvSpPr txBox="1"/>
          <p:nvPr/>
        </p:nvSpPr>
        <p:spPr>
          <a:xfrm>
            <a:off x="2080261" y="1865376"/>
            <a:ext cx="658368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sz="1900" b="0" dirty="0" err="1">
                <a:solidFill>
                  <a:srgbClr val="666666"/>
                </a:solidFill>
                <a:latin typeface="+mn-ea"/>
              </a:rPr>
              <a:t>세계보건기구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(WHO)가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말하는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일주일</a:t>
            </a:r>
            <a:r>
              <a:rPr sz="1900" b="1" dirty="0">
                <a:solidFill>
                  <a:srgbClr val="C62828"/>
                </a:solidFill>
                <a:latin typeface="+mn-ea"/>
              </a:rPr>
              <a:t> </a:t>
            </a:r>
            <a:r>
              <a:rPr sz="1900" b="1" dirty="0" err="1">
                <a:solidFill>
                  <a:srgbClr val="C62828"/>
                </a:solidFill>
                <a:latin typeface="+mn-ea"/>
              </a:rPr>
              <a:t>동안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안전한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시간</a:t>
            </a:r>
            <a:endParaRPr sz="1900" b="0" dirty="0">
              <a:solidFill>
                <a:srgbClr val="666666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125BC6-5D3F-4E17-7042-806197B38405}"/>
              </a:ext>
            </a:extLst>
          </p:cNvPr>
          <p:cNvSpPr txBox="1"/>
          <p:nvPr/>
        </p:nvSpPr>
        <p:spPr>
          <a:xfrm>
            <a:off x="480060" y="233172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80dB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A62E1746-5FF6-559B-A9B5-659A82E3515B}"/>
              </a:ext>
            </a:extLst>
          </p:cNvPr>
          <p:cNvSpPr/>
          <p:nvPr/>
        </p:nvSpPr>
        <p:spPr>
          <a:xfrm>
            <a:off x="2080260" y="2368296"/>
            <a:ext cx="6583680" cy="402336"/>
          </a:xfrm>
          <a:prstGeom prst="roundRect">
            <a:avLst>
              <a:gd name="adj" fmla="val 25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F50602-7EBC-715C-65AD-6718B1D85F11}"/>
              </a:ext>
            </a:extLst>
          </p:cNvPr>
          <p:cNvSpPr txBox="1"/>
          <p:nvPr/>
        </p:nvSpPr>
        <p:spPr>
          <a:xfrm>
            <a:off x="480060" y="297180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85dB</a:t>
            </a: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4063F789-204A-D7F6-13E7-6BE1A0AE778D}"/>
              </a:ext>
            </a:extLst>
          </p:cNvPr>
          <p:cNvSpPr/>
          <p:nvPr/>
        </p:nvSpPr>
        <p:spPr>
          <a:xfrm>
            <a:off x="2080260" y="3008376"/>
            <a:ext cx="2057400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801B28-4CE1-C3C2-E0F1-98A2E59F53C8}"/>
              </a:ext>
            </a:extLst>
          </p:cNvPr>
          <p:cNvSpPr txBox="1"/>
          <p:nvPr/>
        </p:nvSpPr>
        <p:spPr>
          <a:xfrm>
            <a:off x="4274820" y="299008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12시간 30분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B094CC-A723-2158-D55D-D143F395A1D8}"/>
              </a:ext>
            </a:extLst>
          </p:cNvPr>
          <p:cNvSpPr txBox="1"/>
          <p:nvPr/>
        </p:nvSpPr>
        <p:spPr>
          <a:xfrm>
            <a:off x="480060" y="361188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90dB</a:t>
            </a:r>
          </a:p>
        </p:txBody>
      </p:sp>
      <p:sp>
        <p:nvSpPr>
          <p:cNvPr id="27" name="Rounded Rectangle 13">
            <a:extLst>
              <a:ext uri="{FF2B5EF4-FFF2-40B4-BE49-F238E27FC236}">
                <a16:creationId xmlns:a16="http://schemas.microsoft.com/office/drawing/2014/main" id="{CE3D230C-8EB7-AAE3-EF95-E159D574B1A2}"/>
              </a:ext>
            </a:extLst>
          </p:cNvPr>
          <p:cNvSpPr/>
          <p:nvPr/>
        </p:nvSpPr>
        <p:spPr>
          <a:xfrm>
            <a:off x="2080260" y="3648456"/>
            <a:ext cx="658368" cy="402336"/>
          </a:xfrm>
          <a:prstGeom prst="roundRect">
            <a:avLst>
              <a:gd name="adj" fmla="val 25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16B4C0-47B9-C72E-06CA-D0FAD207692F}"/>
              </a:ext>
            </a:extLst>
          </p:cNvPr>
          <p:cNvSpPr txBox="1"/>
          <p:nvPr/>
        </p:nvSpPr>
        <p:spPr>
          <a:xfrm>
            <a:off x="2875788" y="363016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E88B00"/>
                </a:solidFill>
                <a:latin typeface="+mn-ea"/>
              </a:rPr>
              <a:t>4시간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1D961D-1F70-630D-E5B4-968CAC74BF0F}"/>
              </a:ext>
            </a:extLst>
          </p:cNvPr>
          <p:cNvSpPr txBox="1"/>
          <p:nvPr/>
        </p:nvSpPr>
        <p:spPr>
          <a:xfrm>
            <a:off x="480060" y="425196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95dB</a:t>
            </a:r>
          </a:p>
        </p:txBody>
      </p:sp>
      <p:sp>
        <p:nvSpPr>
          <p:cNvPr id="33" name="Rounded Rectangle 16">
            <a:extLst>
              <a:ext uri="{FF2B5EF4-FFF2-40B4-BE49-F238E27FC236}">
                <a16:creationId xmlns:a16="http://schemas.microsoft.com/office/drawing/2014/main" id="{0E85C680-5885-342C-3F38-ADE28E8C413A}"/>
              </a:ext>
            </a:extLst>
          </p:cNvPr>
          <p:cNvSpPr/>
          <p:nvPr/>
        </p:nvSpPr>
        <p:spPr>
          <a:xfrm>
            <a:off x="2080260" y="4288536"/>
            <a:ext cx="205740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85B70D-0FB2-2C2A-C045-052FDE4041CE}"/>
              </a:ext>
            </a:extLst>
          </p:cNvPr>
          <p:cNvSpPr txBox="1"/>
          <p:nvPr/>
        </p:nvSpPr>
        <p:spPr>
          <a:xfrm>
            <a:off x="2423160" y="427024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1시간 15분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F3B178-4FB3-1FDA-237F-34FAE393FD29}"/>
              </a:ext>
            </a:extLst>
          </p:cNvPr>
          <p:cNvSpPr txBox="1"/>
          <p:nvPr/>
        </p:nvSpPr>
        <p:spPr>
          <a:xfrm>
            <a:off x="480060" y="4892040"/>
            <a:ext cx="14630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sz="2100" b="1">
                <a:solidFill>
                  <a:srgbClr val="212121"/>
                </a:solidFill>
                <a:latin typeface="+mn-ea"/>
              </a:rPr>
              <a:t>100dB</a:t>
            </a:r>
          </a:p>
        </p:txBody>
      </p:sp>
      <p:sp>
        <p:nvSpPr>
          <p:cNvPr id="39" name="Rounded Rectangle 19">
            <a:extLst>
              <a:ext uri="{FF2B5EF4-FFF2-40B4-BE49-F238E27FC236}">
                <a16:creationId xmlns:a16="http://schemas.microsoft.com/office/drawing/2014/main" id="{62F6C70F-2346-6019-7075-EB2167F558BA}"/>
              </a:ext>
            </a:extLst>
          </p:cNvPr>
          <p:cNvSpPr/>
          <p:nvPr/>
        </p:nvSpPr>
        <p:spPr>
          <a:xfrm>
            <a:off x="2080260" y="4928616"/>
            <a:ext cx="54809" cy="402336"/>
          </a:xfrm>
          <a:prstGeom prst="roundRect">
            <a:avLst>
              <a:gd name="adj" fmla="val 25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n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B444CE-0BC2-6B24-D1E0-FAE1C05D4F4F}"/>
              </a:ext>
            </a:extLst>
          </p:cNvPr>
          <p:cNvSpPr txBox="1"/>
          <p:nvPr/>
        </p:nvSpPr>
        <p:spPr>
          <a:xfrm>
            <a:off x="2272229" y="4910328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>
                <a:solidFill>
                  <a:srgbClr val="C62828"/>
                </a:solidFill>
                <a:latin typeface="+mn-ea"/>
              </a:rPr>
              <a:t>20분</a:t>
            </a:r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D42CC9AA-F3B3-6414-CFAA-67BA0ED1BCE4}"/>
              </a:ext>
            </a:extLst>
          </p:cNvPr>
          <p:cNvSpPr/>
          <p:nvPr/>
        </p:nvSpPr>
        <p:spPr>
          <a:xfrm>
            <a:off x="2194712" y="5385255"/>
            <a:ext cx="7802575" cy="603504"/>
          </a:xfrm>
          <a:prstGeom prst="roundRect">
            <a:avLst>
              <a:gd name="adj" fmla="val 12000"/>
            </a:avLst>
          </a:prstGeom>
          <a:solidFill>
            <a:srgbClr val="C62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 dirty="0" err="1">
                <a:solidFill>
                  <a:srgbClr val="FFFFFF"/>
                </a:solidFill>
                <a:latin typeface="+mn-ea"/>
              </a:rPr>
              <a:t>이어폰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최대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볼륨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(100dB) — </a:t>
            </a:r>
            <a:r>
              <a:rPr sz="2200" b="1" dirty="0" err="1">
                <a:solidFill>
                  <a:srgbClr val="FFFFFF"/>
                </a:solidFill>
                <a:latin typeface="+mn-ea"/>
              </a:rPr>
              <a:t>일주일에</a:t>
            </a:r>
            <a:r>
              <a:rPr sz="2200" b="1" dirty="0">
                <a:solidFill>
                  <a:srgbClr val="FFFFFF"/>
                </a:solidFill>
                <a:latin typeface="+mn-ea"/>
              </a:rPr>
              <a:t> 20분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5D103-434B-D383-A6D3-362CF80BD15D}"/>
              </a:ext>
            </a:extLst>
          </p:cNvPr>
          <p:cNvSpPr txBox="1"/>
          <p:nvPr/>
        </p:nvSpPr>
        <p:spPr>
          <a:xfrm>
            <a:off x="8801100" y="2368296"/>
            <a:ext cx="2377440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900" b="1" dirty="0">
                <a:solidFill>
                  <a:srgbClr val="43A047"/>
                </a:solidFill>
                <a:latin typeface="+mn-ea"/>
              </a:rPr>
              <a:t>40시간</a:t>
            </a:r>
          </a:p>
        </p:txBody>
      </p:sp>
    </p:spTree>
    <p:extLst>
      <p:ext uri="{BB962C8B-B14F-4D97-AF65-F5344CB8AC3E}">
        <p14:creationId xmlns:p14="http://schemas.microsoft.com/office/powerpoint/2010/main" val="112432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53A25-950E-FA58-5687-CB3B75770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FC88D013-6CED-8C4E-1B92-EAAEC73A0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69B7C4-2DCA-0B90-C16E-7BA9FEF6FE91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소리로 먹고사는 직업들</a:t>
            </a:r>
            <a:endParaRPr lang="en-US" altLang="ko-KR" sz="4000" dirty="0">
              <a:latin typeface="HY헤드라인M"/>
              <a:ea typeface="HY헤드라인M"/>
            </a:endParaRPr>
          </a:p>
        </p:txBody>
      </p:sp>
      <p:pic>
        <p:nvPicPr>
          <p:cNvPr id="5" name="Picture 5" descr="p10.jpg">
            <a:extLst>
              <a:ext uri="{FF2B5EF4-FFF2-40B4-BE49-F238E27FC236}">
                <a16:creationId xmlns:a16="http://schemas.microsoft.com/office/drawing/2014/main" id="{9A6BF5EC-9897-81DA-BD16-9B539D718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287" y="1566176"/>
            <a:ext cx="6675120" cy="3725648"/>
          </a:xfrm>
          <a:prstGeom prst="rect">
            <a:avLst/>
          </a:prstGeom>
        </p:spPr>
      </p:pic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704E4D1A-4B14-E4C3-2EFE-E05CF79A4D80}"/>
              </a:ext>
            </a:extLst>
          </p:cNvPr>
          <p:cNvSpPr/>
          <p:nvPr/>
        </p:nvSpPr>
        <p:spPr>
          <a:xfrm>
            <a:off x="2849727" y="1611896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공장·건설</a:t>
            </a: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D3B93A35-2351-6DDE-8BB7-3F70F9685AEF}"/>
              </a:ext>
            </a:extLst>
          </p:cNvPr>
          <p:cNvSpPr/>
          <p:nvPr/>
        </p:nvSpPr>
        <p:spPr>
          <a:xfrm>
            <a:off x="6187287" y="1611896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공항 지상직</a:t>
            </a:r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FB92C1EF-A754-CC17-E4D7-1ECCE14C9B73}"/>
              </a:ext>
            </a:extLst>
          </p:cNvPr>
          <p:cNvSpPr/>
          <p:nvPr/>
        </p:nvSpPr>
        <p:spPr>
          <a:xfrm>
            <a:off x="2849727" y="3474720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군인(사격)</a:t>
            </a: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4B2FEE54-C140-CC7F-F2BD-7064C26002EF}"/>
              </a:ext>
            </a:extLst>
          </p:cNvPr>
          <p:cNvSpPr/>
          <p:nvPr/>
        </p:nvSpPr>
        <p:spPr>
          <a:xfrm>
            <a:off x="6187287" y="3474720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연주자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D6C988-C401-C95B-6364-68621F8A8234}"/>
              </a:ext>
            </a:extLst>
          </p:cNvPr>
          <p:cNvSpPr txBox="1"/>
          <p:nvPr/>
        </p:nvSpPr>
        <p:spPr>
          <a:xfrm>
            <a:off x="640080" y="5424944"/>
            <a:ext cx="109115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200" b="1" dirty="0" err="1">
                <a:solidFill>
                  <a:srgbClr val="212121"/>
                </a:solidFill>
                <a:latin typeface="+mn-ea"/>
              </a:rPr>
              <a:t>앞의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셋은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귀마개를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쓰고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있습니다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. </a:t>
            </a:r>
            <a:r>
              <a:rPr lang="ko-KR" altLang="en-US" sz="2200" b="1" dirty="0">
                <a:solidFill>
                  <a:srgbClr val="212121"/>
                </a:solidFill>
                <a:latin typeface="+mn-ea"/>
              </a:rPr>
              <a:t>나머지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 한 </a:t>
            </a:r>
            <a:r>
              <a:rPr sz="2200" b="1" dirty="0" err="1">
                <a:solidFill>
                  <a:srgbClr val="212121"/>
                </a:solidFill>
                <a:latin typeface="+mn-ea"/>
              </a:rPr>
              <a:t>사람은요</a:t>
            </a:r>
            <a:r>
              <a:rPr sz="2200" b="1" dirty="0">
                <a:solidFill>
                  <a:srgbClr val="212121"/>
                </a:solidFill>
                <a:latin typeface="+mn-ea"/>
              </a:rPr>
              <a:t>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D1BFC2E-8D93-AF24-6463-120638EC39EE}"/>
              </a:ext>
            </a:extLst>
          </p:cNvPr>
          <p:cNvSpPr txBox="1"/>
          <p:nvPr/>
        </p:nvSpPr>
        <p:spPr>
          <a:xfrm>
            <a:off x="9441314" y="5663709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924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36E40-20A1-2062-7EA2-A4B56C737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내용 개체 틀 9">
            <a:extLst>
              <a:ext uri="{FF2B5EF4-FFF2-40B4-BE49-F238E27FC236}">
                <a16:creationId xmlns:a16="http://schemas.microsoft.com/office/drawing/2014/main" id="{9D0EFC5C-4546-9AFD-A474-7E86CF02B9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19B81D-0E3E-925C-70B5-807F896A316E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소리로 먹고사는 직업들</a:t>
            </a:r>
            <a:endParaRPr lang="en-US" altLang="ko-KR" sz="4000" dirty="0">
              <a:latin typeface="HY헤드라인M"/>
              <a:ea typeface="HY헤드라인M"/>
            </a:endParaRPr>
          </a:p>
        </p:txBody>
      </p:sp>
      <p:pic>
        <p:nvPicPr>
          <p:cNvPr id="5" name="Picture 5" descr="p10.jpg">
            <a:extLst>
              <a:ext uri="{FF2B5EF4-FFF2-40B4-BE49-F238E27FC236}">
                <a16:creationId xmlns:a16="http://schemas.microsoft.com/office/drawing/2014/main" id="{4908439D-FBB6-F12F-2C36-EEA9262C8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287" y="1566176"/>
            <a:ext cx="6675120" cy="3725648"/>
          </a:xfrm>
          <a:prstGeom prst="rect">
            <a:avLst/>
          </a:prstGeom>
        </p:spPr>
      </p:pic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AD2F6E1F-3573-9B0C-9939-AB5460C53ACE}"/>
              </a:ext>
            </a:extLst>
          </p:cNvPr>
          <p:cNvSpPr/>
          <p:nvPr/>
        </p:nvSpPr>
        <p:spPr>
          <a:xfrm>
            <a:off x="2849727" y="1611896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공장·건설</a:t>
            </a: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22D9689C-E1CD-7B67-E3D5-22A98A928393}"/>
              </a:ext>
            </a:extLst>
          </p:cNvPr>
          <p:cNvSpPr/>
          <p:nvPr/>
        </p:nvSpPr>
        <p:spPr>
          <a:xfrm>
            <a:off x="6187287" y="1611896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공항 지상직</a:t>
            </a:r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B95DC00B-09C0-CA1D-0A65-F490E47878E6}"/>
              </a:ext>
            </a:extLst>
          </p:cNvPr>
          <p:cNvSpPr/>
          <p:nvPr/>
        </p:nvSpPr>
        <p:spPr>
          <a:xfrm>
            <a:off x="2849727" y="3474720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군인(사격)</a:t>
            </a:r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0DCFDDAA-2404-8D0A-7297-5423EC264454}"/>
              </a:ext>
            </a:extLst>
          </p:cNvPr>
          <p:cNvSpPr/>
          <p:nvPr/>
        </p:nvSpPr>
        <p:spPr>
          <a:xfrm>
            <a:off x="6187287" y="3474720"/>
            <a:ext cx="1463040" cy="310896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연주자</a:t>
            </a:r>
          </a:p>
        </p:txBody>
      </p:sp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F302EBB8-DBC8-1165-CCF7-9F60C6B7E320}"/>
              </a:ext>
            </a:extLst>
          </p:cNvPr>
          <p:cNvSpPr/>
          <p:nvPr/>
        </p:nvSpPr>
        <p:spPr>
          <a:xfrm>
            <a:off x="2834639" y="5337544"/>
            <a:ext cx="6522415" cy="603504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300" b="1">
                <a:solidFill>
                  <a:srgbClr val="FFFFFF"/>
                </a:solidFill>
                <a:latin typeface="+mn-ea"/>
              </a:rPr>
              <a:t>소리를 만드는 사람도, 소리에 다칩니다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D15A3-C1CB-D59F-031B-B51C378F2359}"/>
              </a:ext>
            </a:extLst>
          </p:cNvPr>
          <p:cNvSpPr txBox="1"/>
          <p:nvPr/>
        </p:nvSpPr>
        <p:spPr>
          <a:xfrm>
            <a:off x="9441314" y="5663709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0354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18CC2-C800-8B06-D4E0-241384EA0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9">
            <a:extLst>
              <a:ext uri="{FF2B5EF4-FFF2-40B4-BE49-F238E27FC236}">
                <a16:creationId xmlns:a16="http://schemas.microsoft.com/office/drawing/2014/main" id="{A783F6DA-F753-E6D1-7527-B295F5AB76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FE3711-77F7-45AD-90C9-C34A320FD057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 err="1">
                <a:latin typeface="HY헤드라인M"/>
                <a:ea typeface="HY헤드라인M"/>
              </a:rPr>
              <a:t>소음성</a:t>
            </a:r>
            <a:r>
              <a:rPr lang="ko-KR" altLang="en-US" sz="4000" dirty="0">
                <a:latin typeface="HY헤드라인M"/>
                <a:ea typeface="HY헤드라인M"/>
              </a:rPr>
              <a:t> 난청</a:t>
            </a:r>
            <a:r>
              <a:rPr lang="en-US" altLang="ko-KR" sz="4000" dirty="0">
                <a:latin typeface="HY헤드라인M"/>
                <a:ea typeface="HY헤드라인M"/>
              </a:rPr>
              <a:t>, </a:t>
            </a:r>
            <a:r>
              <a:rPr lang="ko-KR" altLang="en-US" sz="4000" dirty="0">
                <a:latin typeface="HY헤드라인M"/>
                <a:ea typeface="HY헤드라인M"/>
              </a:rPr>
              <a:t>얼마나 많을까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4C1CABC5-9B4A-F015-C9DB-F48C495645D9}"/>
              </a:ext>
            </a:extLst>
          </p:cNvPr>
          <p:cNvSpPr/>
          <p:nvPr/>
        </p:nvSpPr>
        <p:spPr>
          <a:xfrm>
            <a:off x="1523847" y="2174240"/>
            <a:ext cx="4206240" cy="210312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4600" b="1">
                <a:solidFill>
                  <a:srgbClr val="FFC93C"/>
                </a:solidFill>
                <a:latin typeface="+mn-ea"/>
              </a:rPr>
              <a:t>11억 명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청력 손실 위험에 놓인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전 세계 12~35세</a:t>
            </a: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8CAED0C3-294E-CB00-4D39-2F490349AA4D}"/>
              </a:ext>
            </a:extLst>
          </p:cNvPr>
          <p:cNvSpPr/>
          <p:nvPr/>
        </p:nvSpPr>
        <p:spPr>
          <a:xfrm>
            <a:off x="6461607" y="2174240"/>
            <a:ext cx="4206240" cy="210312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4600" b="1">
                <a:solidFill>
                  <a:srgbClr val="FFC93C"/>
                </a:solidFill>
                <a:latin typeface="+mn-ea"/>
              </a:rPr>
              <a:t>4배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국내 소음성 난청 산재 승인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1,399건(2018) → 6,073건(2024)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6020FB-1DB4-8073-B92A-665D29752018}"/>
              </a:ext>
            </a:extLst>
          </p:cNvPr>
          <p:cNvSpPr txBox="1"/>
          <p:nvPr/>
        </p:nvSpPr>
        <p:spPr>
          <a:xfrm>
            <a:off x="640080" y="4460239"/>
            <a:ext cx="1091153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0">
                <a:solidFill>
                  <a:srgbClr val="666666"/>
                </a:solidFill>
                <a:latin typeface="+mn-ea"/>
              </a:rPr>
              <a:t>그중 절반이 이어폰 등으로 이미 위험 수준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135B32-A8F0-02D7-51D1-E346C8C3E1DB}"/>
              </a:ext>
            </a:extLst>
          </p:cNvPr>
          <p:cNvSpPr txBox="1"/>
          <p:nvPr/>
        </p:nvSpPr>
        <p:spPr>
          <a:xfrm>
            <a:off x="5616616" y="5720675"/>
            <a:ext cx="60940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출처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: WHO Safe listening (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세계보건기구 안전청취 권고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) /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근로복지공단 산재 승인 통계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70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B14FE-2A3A-09D9-BE3E-B8CD467B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F7205D8D-628C-FD55-7B80-3F3B6E99C1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F9555E-5456-23C8-C439-98991DBB9BF5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음악 한 곡 듣고 시작할까요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06834D-890C-8B4F-5288-77D66B651B76}"/>
              </a:ext>
            </a:extLst>
          </p:cNvPr>
          <p:cNvSpPr txBox="1"/>
          <p:nvPr/>
        </p:nvSpPr>
        <p:spPr>
          <a:xfrm>
            <a:off x="5231757" y="5643917"/>
            <a:ext cx="6528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Small Note Boogaloo — U.S. Air Force Band</a:t>
            </a:r>
          </a:p>
        </p:txBody>
      </p:sp>
      <p:pic>
        <p:nvPicPr>
          <p:cNvPr id="3" name="Picture 5" descr="p2.jpg">
            <a:extLst>
              <a:ext uri="{FF2B5EF4-FFF2-40B4-BE49-F238E27FC236}">
                <a16:creationId xmlns:a16="http://schemas.microsoft.com/office/drawing/2014/main" id="{92AD36F0-2CCD-E092-4316-4FFB9D74F8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372"/>
          <a:stretch>
            <a:fillRect/>
          </a:stretch>
        </p:blipFill>
        <p:spPr>
          <a:xfrm>
            <a:off x="2714763" y="1700290"/>
            <a:ext cx="6766560" cy="3233899"/>
          </a:xfrm>
          <a:prstGeom prst="rect">
            <a:avLst/>
          </a:prstGeom>
        </p:spPr>
      </p:pic>
      <p:pic>
        <p:nvPicPr>
          <p:cNvPr id="12" name="재즈_난청초기">
            <a:hlinkClick r:id="" action="ppaction://media"/>
            <a:extLst>
              <a:ext uri="{FF2B5EF4-FFF2-40B4-BE49-F238E27FC236}">
                <a16:creationId xmlns:a16="http://schemas.microsoft.com/office/drawing/2014/main" id="{4974B5EF-7A7E-E160-57E6-4CEDDD0B35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4934189"/>
            <a:ext cx="609600" cy="60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69D7B2-CFCA-13CF-BEB2-2087005BE32A}"/>
              </a:ext>
            </a:extLst>
          </p:cNvPr>
          <p:cNvSpPr txBox="1"/>
          <p:nvPr/>
        </p:nvSpPr>
        <p:spPr>
          <a:xfrm>
            <a:off x="9441314" y="5337567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987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69911-8A2E-0FDE-6A3A-082D2E056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27E7ADF2-4F05-0E39-DB0D-D10288697B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29285C-A366-897C-869C-82B5F6B9FCFD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 err="1">
                <a:latin typeface="HY헤드라인M"/>
                <a:ea typeface="HY헤드라인M"/>
              </a:rPr>
              <a:t>소음성</a:t>
            </a:r>
            <a:r>
              <a:rPr lang="ko-KR" altLang="en-US" sz="4000" dirty="0">
                <a:latin typeface="HY헤드라인M"/>
                <a:ea typeface="HY헤드라인M"/>
              </a:rPr>
              <a:t> 난청</a:t>
            </a:r>
            <a:r>
              <a:rPr lang="en-US" altLang="ko-KR" sz="4000" dirty="0">
                <a:latin typeface="HY헤드라인M"/>
                <a:ea typeface="HY헤드라인M"/>
              </a:rPr>
              <a:t>, </a:t>
            </a:r>
            <a:r>
              <a:rPr lang="ko-KR" altLang="en-US" sz="4000" dirty="0">
                <a:latin typeface="HY헤드라인M"/>
                <a:ea typeface="HY헤드라인M"/>
              </a:rPr>
              <a:t>얼마나 많을까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820BC809-EE18-2345-D34A-0F88DF4B88B7}"/>
              </a:ext>
            </a:extLst>
          </p:cNvPr>
          <p:cNvSpPr/>
          <p:nvPr/>
        </p:nvSpPr>
        <p:spPr>
          <a:xfrm>
            <a:off x="1523847" y="2174240"/>
            <a:ext cx="4206240" cy="210312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4600" b="1">
                <a:solidFill>
                  <a:srgbClr val="FFC93C"/>
                </a:solidFill>
                <a:latin typeface="+mn-ea"/>
              </a:rPr>
              <a:t>11억 명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청력 손실 위험에 놓인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전 세계 12~35세</a:t>
            </a:r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4D71F428-B50A-D1C9-647E-D279D8CB7827}"/>
              </a:ext>
            </a:extLst>
          </p:cNvPr>
          <p:cNvSpPr/>
          <p:nvPr/>
        </p:nvSpPr>
        <p:spPr>
          <a:xfrm>
            <a:off x="6461607" y="2174240"/>
            <a:ext cx="4206240" cy="2103120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4600" b="1">
                <a:solidFill>
                  <a:srgbClr val="FFC93C"/>
                </a:solidFill>
                <a:latin typeface="+mn-ea"/>
              </a:rPr>
              <a:t>4배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국내 소음성 난청 산재 승인</a:t>
            </a:r>
          </a:p>
          <a:p>
            <a:pPr algn="ctr"/>
            <a:r>
              <a:rPr sz="1500" b="0">
                <a:solidFill>
                  <a:srgbClr val="FFFFFF"/>
                </a:solidFill>
                <a:latin typeface="+mn-ea"/>
              </a:rPr>
              <a:t>1,399건(2018) → 6,073건(2024)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271DCB-4B56-7B84-CFF7-0FD6769D5952}"/>
              </a:ext>
            </a:extLst>
          </p:cNvPr>
          <p:cNvSpPr txBox="1"/>
          <p:nvPr/>
        </p:nvSpPr>
        <p:spPr>
          <a:xfrm>
            <a:off x="640080" y="4460239"/>
            <a:ext cx="1091153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0">
                <a:solidFill>
                  <a:srgbClr val="666666"/>
                </a:solidFill>
                <a:latin typeface="+mn-ea"/>
              </a:rPr>
              <a:t>그중 절반이 이어폰 등으로 이미 위험 수준</a:t>
            </a:r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7A48039C-0AB5-CEE5-A1B8-A3FCCEBBD237}"/>
              </a:ext>
            </a:extLst>
          </p:cNvPr>
          <p:cNvSpPr/>
          <p:nvPr/>
        </p:nvSpPr>
        <p:spPr>
          <a:xfrm>
            <a:off x="1645920" y="4460239"/>
            <a:ext cx="8899855" cy="1280160"/>
          </a:xfrm>
          <a:prstGeom prst="roundRect">
            <a:avLst>
              <a:gd name="adj" fmla="val 10000"/>
            </a:avLst>
          </a:prstGeom>
          <a:solidFill>
            <a:srgbClr val="FFF0D0"/>
          </a:solidFill>
          <a:ln w="31750">
            <a:solidFill>
              <a:srgbClr val="E88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600" b="1" dirty="0" err="1">
                <a:solidFill>
                  <a:srgbClr val="212121"/>
                </a:solidFill>
                <a:latin typeface="+mn-ea"/>
              </a:rPr>
              <a:t>그럼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다른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직업은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어떨까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ctr"/>
            <a:r>
              <a:rPr sz="2600" b="1" dirty="0">
                <a:solidFill>
                  <a:srgbClr val="E88B00"/>
                </a:solidFill>
                <a:latin typeface="+mn-ea"/>
              </a:rPr>
              <a:t>일 </a:t>
            </a:r>
            <a:r>
              <a:rPr sz="2600" b="1" dirty="0" err="1">
                <a:solidFill>
                  <a:srgbClr val="E88B00"/>
                </a:solidFill>
                <a:latin typeface="+mn-ea"/>
              </a:rPr>
              <a:t>때문에</a:t>
            </a:r>
            <a:r>
              <a:rPr sz="26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E88B00"/>
                </a:solidFill>
                <a:latin typeface="+mn-ea"/>
              </a:rPr>
              <a:t>생기는</a:t>
            </a:r>
            <a:r>
              <a:rPr sz="26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E88B00"/>
                </a:solidFill>
                <a:latin typeface="+mn-ea"/>
              </a:rPr>
              <a:t>병이</a:t>
            </a:r>
            <a:r>
              <a:rPr sz="26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E88B00"/>
                </a:solidFill>
                <a:latin typeface="+mn-ea"/>
              </a:rPr>
              <a:t>난청뿐일까</a:t>
            </a:r>
            <a:r>
              <a:rPr sz="2600" b="1" dirty="0">
                <a:solidFill>
                  <a:srgbClr val="E88B00"/>
                </a:solidFill>
                <a:latin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5526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444BA-E8A0-9EA5-E41C-F053FF24D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452EFECB-3978-CAB1-D565-693DECD49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5133734-685F-7CE6-F53E-A702AFD1567D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7E4017D6-56CC-E1C7-EE1C-41151D0EE0A8}"/>
              </a:ext>
            </a:extLst>
          </p:cNvPr>
          <p:cNvSpPr/>
          <p:nvPr/>
        </p:nvSpPr>
        <p:spPr>
          <a:xfrm>
            <a:off x="914400" y="1937602"/>
            <a:ext cx="10362895" cy="1600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 dirty="0" err="1">
                <a:solidFill>
                  <a:srgbClr val="1F3A5F"/>
                </a:solidFill>
                <a:latin typeface="+mn-ea"/>
              </a:rPr>
              <a:t>미션</a:t>
            </a:r>
            <a:r>
              <a:rPr sz="2400" b="1" dirty="0">
                <a:solidFill>
                  <a:srgbClr val="1F3A5F"/>
                </a:solidFill>
                <a:latin typeface="+mn-ea"/>
              </a:rPr>
              <a:t>:  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"이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직업엔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어떤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직업병이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생길까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?"</a:t>
            </a:r>
          </a:p>
          <a:p>
            <a:pPr algn="ctr"/>
            <a:r>
              <a:rPr sz="2200" b="0" dirty="0" err="1">
                <a:solidFill>
                  <a:srgbClr val="212121"/>
                </a:solidFill>
                <a:latin typeface="+mn-ea"/>
              </a:rPr>
              <a:t>추측해서</a:t>
            </a:r>
            <a:r>
              <a:rPr sz="22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212121"/>
                </a:solidFill>
                <a:latin typeface="+mn-ea"/>
              </a:rPr>
              <a:t>학습지에</a:t>
            </a:r>
            <a:r>
              <a:rPr sz="22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212121"/>
                </a:solidFill>
                <a:latin typeface="+mn-ea"/>
              </a:rPr>
              <a:t>적어</a:t>
            </a:r>
            <a:r>
              <a:rPr sz="22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200" b="0" dirty="0" err="1">
                <a:solidFill>
                  <a:srgbClr val="212121"/>
                </a:solidFill>
                <a:latin typeface="+mn-ea"/>
              </a:rPr>
              <a:t>봅시다</a:t>
            </a:r>
            <a:endParaRPr sz="22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5" name="Rounded Rectangle 7">
            <a:extLst>
              <a:ext uri="{FF2B5EF4-FFF2-40B4-BE49-F238E27FC236}">
                <a16:creationId xmlns:a16="http://schemas.microsoft.com/office/drawing/2014/main" id="{81A532A4-7AB4-5A83-3CD7-7998E8F5C32F}"/>
              </a:ext>
            </a:extLst>
          </p:cNvPr>
          <p:cNvSpPr/>
          <p:nvPr/>
        </p:nvSpPr>
        <p:spPr>
          <a:xfrm>
            <a:off x="2415098" y="3815640"/>
            <a:ext cx="7361498" cy="1028989"/>
          </a:xfrm>
          <a:prstGeom prst="roundRect">
            <a:avLst>
              <a:gd name="adj" fmla="val 8000"/>
            </a:avLst>
          </a:prstGeom>
          <a:solidFill>
            <a:srgbClr val="FFF0D0"/>
          </a:solidFill>
          <a:ln w="25400">
            <a:solidFill>
              <a:srgbClr val="E88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100" b="1" dirty="0" err="1">
                <a:solidFill>
                  <a:srgbClr val="212121"/>
                </a:solidFill>
                <a:latin typeface="+mn-ea"/>
              </a:rPr>
              <a:t>힌트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—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환경의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무언가가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몸의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어딘가를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서서히</a:t>
            </a:r>
            <a:r>
              <a:rPr sz="21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100" b="1" dirty="0" err="1">
                <a:solidFill>
                  <a:srgbClr val="212121"/>
                </a:solidFill>
                <a:latin typeface="+mn-ea"/>
              </a:rPr>
              <a:t>갉아먹는다</a:t>
            </a:r>
            <a:endParaRPr sz="21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1900" b="0" dirty="0">
                <a:solidFill>
                  <a:srgbClr val="666666"/>
                </a:solidFill>
                <a:latin typeface="+mn-ea"/>
              </a:rPr>
              <a:t>"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반복하면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?  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오래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서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있으면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?  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계속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들이마시면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?"</a:t>
            </a:r>
          </a:p>
        </p:txBody>
      </p:sp>
    </p:spTree>
    <p:extLst>
      <p:ext uri="{BB962C8B-B14F-4D97-AF65-F5344CB8AC3E}">
        <p14:creationId xmlns:p14="http://schemas.microsoft.com/office/powerpoint/2010/main" val="132035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293D2-B100-ACE7-74F7-0EAC1D249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FD710FF5-48FC-178E-2B8B-F8EE93595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42BF6C-EA90-F5CF-EC9A-D13EDDEC255D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pic>
        <p:nvPicPr>
          <p:cNvPr id="4" name="Picture 5" descr="p13.jpg">
            <a:extLst>
              <a:ext uri="{FF2B5EF4-FFF2-40B4-BE49-F238E27FC236}">
                <a16:creationId xmlns:a16="http://schemas.microsoft.com/office/drawing/2014/main" id="{1AF9F557-E2B7-DBC7-AF1C-09630AB38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611" y="1501409"/>
            <a:ext cx="8212777" cy="458387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5E5971C-373B-D7D8-71B9-43E671B93592}"/>
              </a:ext>
            </a:extLst>
          </p:cNvPr>
          <p:cNvSpPr/>
          <p:nvPr/>
        </p:nvSpPr>
        <p:spPr>
          <a:xfrm>
            <a:off x="2218100" y="172989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+mn-ea"/>
              </a:rPr>
              <a:t>1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DE86D64A-CB17-5D4E-FE18-C9EDA371E768}"/>
              </a:ext>
            </a:extLst>
          </p:cNvPr>
          <p:cNvSpPr/>
          <p:nvPr/>
        </p:nvSpPr>
        <p:spPr>
          <a:xfrm>
            <a:off x="2590567" y="3380050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1F3A5F"/>
                </a:solidFill>
                <a:latin typeface="+mn-ea"/>
              </a:rPr>
              <a:t>택배기사</a:t>
            </a:r>
          </a:p>
        </p:txBody>
      </p:sp>
      <p:sp>
        <p:nvSpPr>
          <p:cNvPr id="12" name="Oval 8">
            <a:extLst>
              <a:ext uri="{FF2B5EF4-FFF2-40B4-BE49-F238E27FC236}">
                <a16:creationId xmlns:a16="http://schemas.microsoft.com/office/drawing/2014/main" id="{241226DC-A00B-A17B-941B-A0DDEB4C2611}"/>
              </a:ext>
            </a:extLst>
          </p:cNvPr>
          <p:cNvSpPr/>
          <p:nvPr/>
        </p:nvSpPr>
        <p:spPr>
          <a:xfrm>
            <a:off x="4169592" y="172989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+mn-ea"/>
              </a:rPr>
              <a:t>2</a:t>
            </a: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51B190AA-6258-A0AC-F210-8510A0D185FF}"/>
              </a:ext>
            </a:extLst>
          </p:cNvPr>
          <p:cNvSpPr/>
          <p:nvPr/>
        </p:nvSpPr>
        <p:spPr>
          <a:xfrm>
            <a:off x="4530483" y="3380050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1F3A5F"/>
                </a:solidFill>
                <a:latin typeface="+mn-ea"/>
              </a:rPr>
              <a:t>연주자</a:t>
            </a:r>
          </a:p>
        </p:txBody>
      </p:sp>
      <p:sp>
        <p:nvSpPr>
          <p:cNvPr id="19" name="Oval 10">
            <a:extLst>
              <a:ext uri="{FF2B5EF4-FFF2-40B4-BE49-F238E27FC236}">
                <a16:creationId xmlns:a16="http://schemas.microsoft.com/office/drawing/2014/main" id="{C346C4E0-4D2D-8754-5364-C60310613571}"/>
              </a:ext>
            </a:extLst>
          </p:cNvPr>
          <p:cNvSpPr/>
          <p:nvPr/>
        </p:nvSpPr>
        <p:spPr>
          <a:xfrm>
            <a:off x="6116667" y="172989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3</a:t>
            </a:r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31DD7750-A6A3-5E92-B90F-A8E9DD54AA22}"/>
              </a:ext>
            </a:extLst>
          </p:cNvPr>
          <p:cNvSpPr/>
          <p:nvPr/>
        </p:nvSpPr>
        <p:spPr>
          <a:xfrm>
            <a:off x="6493550" y="3380050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 dirty="0" err="1">
                <a:solidFill>
                  <a:srgbClr val="1F3A5F"/>
                </a:solidFill>
                <a:latin typeface="+mn-ea"/>
              </a:rPr>
              <a:t>프로게이머</a:t>
            </a:r>
            <a:endParaRPr sz="13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371DAA46-59F5-2C28-94A3-715AD0DC3F7A}"/>
              </a:ext>
            </a:extLst>
          </p:cNvPr>
          <p:cNvSpPr/>
          <p:nvPr/>
        </p:nvSpPr>
        <p:spPr>
          <a:xfrm>
            <a:off x="8073106" y="172989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4</a:t>
            </a:r>
          </a:p>
        </p:txBody>
      </p:sp>
      <p:sp>
        <p:nvSpPr>
          <p:cNvPr id="25" name="Rounded Rectangle 13">
            <a:extLst>
              <a:ext uri="{FF2B5EF4-FFF2-40B4-BE49-F238E27FC236}">
                <a16:creationId xmlns:a16="http://schemas.microsoft.com/office/drawing/2014/main" id="{FDBC40A1-15E3-38FC-D930-04545839AAC9}"/>
              </a:ext>
            </a:extLst>
          </p:cNvPr>
          <p:cNvSpPr/>
          <p:nvPr/>
        </p:nvSpPr>
        <p:spPr>
          <a:xfrm>
            <a:off x="8398746" y="3380050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>
                <a:solidFill>
                  <a:srgbClr val="1F3A5F"/>
                </a:solidFill>
                <a:latin typeface="+mn-ea"/>
              </a:rPr>
              <a:t>용접공</a:t>
            </a:r>
          </a:p>
        </p:txBody>
      </p:sp>
      <p:sp>
        <p:nvSpPr>
          <p:cNvPr id="27" name="Oval 14">
            <a:extLst>
              <a:ext uri="{FF2B5EF4-FFF2-40B4-BE49-F238E27FC236}">
                <a16:creationId xmlns:a16="http://schemas.microsoft.com/office/drawing/2014/main" id="{55E6AD52-EC16-5820-420A-EF859FC8D34F}"/>
              </a:ext>
            </a:extLst>
          </p:cNvPr>
          <p:cNvSpPr/>
          <p:nvPr/>
        </p:nvSpPr>
        <p:spPr>
          <a:xfrm>
            <a:off x="2218100" y="380924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5</a:t>
            </a:r>
          </a:p>
        </p:txBody>
      </p:sp>
      <p:sp>
        <p:nvSpPr>
          <p:cNvPr id="29" name="Rounded Rectangle 15">
            <a:extLst>
              <a:ext uri="{FF2B5EF4-FFF2-40B4-BE49-F238E27FC236}">
                <a16:creationId xmlns:a16="http://schemas.microsoft.com/office/drawing/2014/main" id="{836CFF9E-6561-6770-A06C-39667D78B130}"/>
              </a:ext>
            </a:extLst>
          </p:cNvPr>
          <p:cNvSpPr/>
          <p:nvPr/>
        </p:nvSpPr>
        <p:spPr>
          <a:xfrm>
            <a:off x="2590567" y="5494125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 dirty="0" err="1">
                <a:solidFill>
                  <a:srgbClr val="1F3A5F"/>
                </a:solidFill>
                <a:latin typeface="+mn-ea"/>
              </a:rPr>
              <a:t>아이돌</a:t>
            </a:r>
            <a:endParaRPr sz="13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31" name="Oval 16">
            <a:extLst>
              <a:ext uri="{FF2B5EF4-FFF2-40B4-BE49-F238E27FC236}">
                <a16:creationId xmlns:a16="http://schemas.microsoft.com/office/drawing/2014/main" id="{8AAD7B92-A2B0-5855-F77F-1FB79B4DE623}"/>
              </a:ext>
            </a:extLst>
          </p:cNvPr>
          <p:cNvSpPr/>
          <p:nvPr/>
        </p:nvSpPr>
        <p:spPr>
          <a:xfrm>
            <a:off x="4169592" y="380924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+mn-ea"/>
              </a:rPr>
              <a:t>6</a:t>
            </a:r>
          </a:p>
        </p:txBody>
      </p:sp>
      <p:sp>
        <p:nvSpPr>
          <p:cNvPr id="33" name="Rounded Rectangle 17">
            <a:extLst>
              <a:ext uri="{FF2B5EF4-FFF2-40B4-BE49-F238E27FC236}">
                <a16:creationId xmlns:a16="http://schemas.microsoft.com/office/drawing/2014/main" id="{CC0186F0-098B-1D64-9A07-E2D1576C0D19}"/>
              </a:ext>
            </a:extLst>
          </p:cNvPr>
          <p:cNvSpPr/>
          <p:nvPr/>
        </p:nvSpPr>
        <p:spPr>
          <a:xfrm>
            <a:off x="4530483" y="5494125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 dirty="0" err="1">
                <a:solidFill>
                  <a:srgbClr val="1F3A5F"/>
                </a:solidFill>
                <a:latin typeface="+mn-ea"/>
              </a:rPr>
              <a:t>미용사</a:t>
            </a:r>
            <a:endParaRPr sz="13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35" name="Oval 18">
            <a:extLst>
              <a:ext uri="{FF2B5EF4-FFF2-40B4-BE49-F238E27FC236}">
                <a16:creationId xmlns:a16="http://schemas.microsoft.com/office/drawing/2014/main" id="{DB1730B5-B98E-5C5A-CF65-F74E60F6C4B4}"/>
              </a:ext>
            </a:extLst>
          </p:cNvPr>
          <p:cNvSpPr/>
          <p:nvPr/>
        </p:nvSpPr>
        <p:spPr>
          <a:xfrm>
            <a:off x="6116667" y="380924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 dirty="0">
                <a:solidFill>
                  <a:srgbClr val="FFFFFF"/>
                </a:solidFill>
                <a:latin typeface="+mn-ea"/>
              </a:rPr>
              <a:t>7</a:t>
            </a:r>
          </a:p>
        </p:txBody>
      </p:sp>
      <p:sp>
        <p:nvSpPr>
          <p:cNvPr id="37" name="Rounded Rectangle 19">
            <a:extLst>
              <a:ext uri="{FF2B5EF4-FFF2-40B4-BE49-F238E27FC236}">
                <a16:creationId xmlns:a16="http://schemas.microsoft.com/office/drawing/2014/main" id="{C8766316-3183-4C14-8CE3-FFC21D76FD66}"/>
              </a:ext>
            </a:extLst>
          </p:cNvPr>
          <p:cNvSpPr/>
          <p:nvPr/>
        </p:nvSpPr>
        <p:spPr>
          <a:xfrm>
            <a:off x="6493550" y="5494125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 dirty="0" err="1">
                <a:solidFill>
                  <a:srgbClr val="1F3A5F"/>
                </a:solidFill>
                <a:latin typeface="+mn-ea"/>
              </a:rPr>
              <a:t>콜센터</a:t>
            </a:r>
            <a:endParaRPr sz="13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39" name="Oval 20">
            <a:extLst>
              <a:ext uri="{FF2B5EF4-FFF2-40B4-BE49-F238E27FC236}">
                <a16:creationId xmlns:a16="http://schemas.microsoft.com/office/drawing/2014/main" id="{180AD87F-2E15-267C-3505-9AD7E7126C28}"/>
              </a:ext>
            </a:extLst>
          </p:cNvPr>
          <p:cNvSpPr/>
          <p:nvPr/>
        </p:nvSpPr>
        <p:spPr>
          <a:xfrm>
            <a:off x="8073106" y="3809247"/>
            <a:ext cx="290869" cy="290869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8</a:t>
            </a:r>
          </a:p>
        </p:txBody>
      </p:sp>
      <p:sp>
        <p:nvSpPr>
          <p:cNvPr id="41" name="Rounded Rectangle 21">
            <a:extLst>
              <a:ext uri="{FF2B5EF4-FFF2-40B4-BE49-F238E27FC236}">
                <a16:creationId xmlns:a16="http://schemas.microsoft.com/office/drawing/2014/main" id="{EA9807E0-3B06-D561-A289-BC7AF488E449}"/>
              </a:ext>
            </a:extLst>
          </p:cNvPr>
          <p:cNvSpPr/>
          <p:nvPr/>
        </p:nvSpPr>
        <p:spPr>
          <a:xfrm>
            <a:off x="8398746" y="5494125"/>
            <a:ext cx="1231917" cy="307979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190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300" b="1" dirty="0" err="1">
                <a:solidFill>
                  <a:srgbClr val="1F3A5F"/>
                </a:solidFill>
                <a:latin typeface="+mn-ea"/>
              </a:rPr>
              <a:t>광부</a:t>
            </a:r>
            <a:endParaRPr sz="13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65E26C4-594A-E6C7-A536-FAC2C6E28448}"/>
              </a:ext>
            </a:extLst>
          </p:cNvPr>
          <p:cNvSpPr txBox="1"/>
          <p:nvPr/>
        </p:nvSpPr>
        <p:spPr>
          <a:xfrm>
            <a:off x="9946566" y="5728180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그림 출처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생성형 </a:t>
            </a:r>
            <a:r>
              <a:rPr lang="en-US" altLang="ko-KR" sz="1400" b="1" dirty="0">
                <a:latin typeface="+mn-ea"/>
              </a:rPr>
              <a:t>AI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845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E5939-9E0F-F6E9-F0EA-2B2DBE4B3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E83EB30-3D11-55F4-FD6B-A6C173FAD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450ECADE-8F62-86AE-E370-5BC9B24FCD30}"/>
              </a:ext>
            </a:extLst>
          </p:cNvPr>
          <p:cNvSpPr txBox="1"/>
          <p:nvPr/>
        </p:nvSpPr>
        <p:spPr>
          <a:xfrm>
            <a:off x="5847379" y="3692823"/>
            <a:ext cx="7175501" cy="63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0" spc="-148">
              <a:solidFill>
                <a:srgbClr val="C00000"/>
              </a:solidFill>
              <a:latin typeface="HY견고딕"/>
              <a:ea typeface="HY견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E11438-5653-6FBD-71C4-7D9053687207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DD425D06-F0B3-C6A9-5AE0-CCB6358179FF}"/>
              </a:ext>
            </a:extLst>
          </p:cNvPr>
          <p:cNvSpPr/>
          <p:nvPr/>
        </p:nvSpPr>
        <p:spPr>
          <a:xfrm>
            <a:off x="914400" y="2334886"/>
            <a:ext cx="10362895" cy="1600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ko-KR" altLang="en-US" sz="3200" b="1" dirty="0">
                <a:solidFill>
                  <a:srgbClr val="1F3A5F"/>
                </a:solidFill>
                <a:latin typeface="+mn-ea"/>
              </a:rPr>
              <a:t>정답을 알아 볼까요</a:t>
            </a:r>
            <a:r>
              <a:rPr lang="en-US" altLang="ko-KR" sz="3200" b="1" dirty="0">
                <a:solidFill>
                  <a:srgbClr val="1F3A5F"/>
                </a:solidFill>
                <a:latin typeface="+mn-ea"/>
              </a:rPr>
              <a:t>?</a:t>
            </a:r>
            <a:endParaRPr sz="3200" b="0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3308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98176-1114-A721-DF8A-E22D14443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335EE9D-C637-8AB5-7C0F-B5AB460D42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45F19405-5DCE-F2D8-B17B-44B1083D3685}"/>
              </a:ext>
            </a:extLst>
          </p:cNvPr>
          <p:cNvSpPr txBox="1"/>
          <p:nvPr/>
        </p:nvSpPr>
        <p:spPr>
          <a:xfrm>
            <a:off x="5847379" y="3692823"/>
            <a:ext cx="7175501" cy="63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0" spc="-148">
              <a:solidFill>
                <a:srgbClr val="C00000"/>
              </a:solidFill>
              <a:latin typeface="HY견고딕"/>
              <a:ea typeface="HY견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E01972-8D4E-88D4-7857-D2B7F45E2E5C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F6BA27-8C41-543C-DCC2-B41A5777CD14}"/>
              </a:ext>
            </a:extLst>
          </p:cNvPr>
          <p:cNvSpPr txBox="1"/>
          <p:nvPr/>
        </p:nvSpPr>
        <p:spPr>
          <a:xfrm>
            <a:off x="640080" y="1559110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>
                <a:solidFill>
                  <a:srgbClr val="212121"/>
                </a:solidFill>
                <a:latin typeface="+mn-ea"/>
              </a:rPr>
              <a:t>몸을 쓰는 직업</a:t>
            </a:r>
          </a:p>
        </p:txBody>
      </p:sp>
      <p:sp>
        <p:nvSpPr>
          <p:cNvPr id="25" name="Oval 5">
            <a:extLst>
              <a:ext uri="{FF2B5EF4-FFF2-40B4-BE49-F238E27FC236}">
                <a16:creationId xmlns:a16="http://schemas.microsoft.com/office/drawing/2014/main" id="{E5E90199-AC11-5DD7-6ED2-89EBE84EC9A0}"/>
              </a:ext>
            </a:extLst>
          </p:cNvPr>
          <p:cNvSpPr/>
          <p:nvPr/>
        </p:nvSpPr>
        <p:spPr>
          <a:xfrm>
            <a:off x="868680" y="2382070"/>
            <a:ext cx="384048" cy="38404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BE1336-3913-303A-7242-84649BB48F4B}"/>
              </a:ext>
            </a:extLst>
          </p:cNvPr>
          <p:cNvSpPr txBox="1"/>
          <p:nvPr/>
        </p:nvSpPr>
        <p:spPr>
          <a:xfrm>
            <a:off x="1417320" y="2354638"/>
            <a:ext cx="201168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dirty="0" err="1">
                <a:solidFill>
                  <a:srgbClr val="212121"/>
                </a:solidFill>
                <a:latin typeface="+mn-ea"/>
              </a:rPr>
              <a:t>택배기사</a:t>
            </a:r>
            <a:endParaRPr sz="2600" b="1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7D2A219E-912A-45BE-E948-51F51C7CB9FD}"/>
              </a:ext>
            </a:extLst>
          </p:cNvPr>
          <p:cNvSpPr/>
          <p:nvPr/>
        </p:nvSpPr>
        <p:spPr>
          <a:xfrm>
            <a:off x="3474720" y="2427790"/>
            <a:ext cx="146304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3A047"/>
                </a:solidFill>
                <a:latin typeface="+mn-ea"/>
              </a:rPr>
              <a:t>중량·반복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770AD6-7D65-C956-68CF-AA5886E9DDB6}"/>
              </a:ext>
            </a:extLst>
          </p:cNvPr>
          <p:cNvSpPr txBox="1"/>
          <p:nvPr/>
        </p:nvSpPr>
        <p:spPr>
          <a:xfrm>
            <a:off x="1417320" y="2930710"/>
            <a:ext cx="8686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1F3A5F"/>
                </a:solidFill>
                <a:latin typeface="+mn-ea"/>
              </a:rPr>
              <a:t>허리 · 무릎 근골격계질환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CEBD82-101B-FAE4-3F2A-2C6B9389011D}"/>
              </a:ext>
            </a:extLst>
          </p:cNvPr>
          <p:cNvSpPr txBox="1"/>
          <p:nvPr/>
        </p:nvSpPr>
        <p:spPr>
          <a:xfrm>
            <a:off x="1417320" y="3433630"/>
            <a:ext cx="9144000" cy="4154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100" b="1">
                <a:solidFill>
                  <a:srgbClr val="E88B00"/>
                </a:solidFill>
                <a:latin typeface="+mn-ea"/>
              </a:rPr>
              <a:t>+ 여름 배송 열사병 · 차 오르내리며 발목 부상</a:t>
            </a:r>
          </a:p>
        </p:txBody>
      </p:sp>
      <p:sp>
        <p:nvSpPr>
          <p:cNvPr id="35" name="Oval 10">
            <a:extLst>
              <a:ext uri="{FF2B5EF4-FFF2-40B4-BE49-F238E27FC236}">
                <a16:creationId xmlns:a16="http://schemas.microsoft.com/office/drawing/2014/main" id="{2103A15D-B783-9486-746D-5E5CF77EB33D}"/>
              </a:ext>
            </a:extLst>
          </p:cNvPr>
          <p:cNvSpPr/>
          <p:nvPr/>
        </p:nvSpPr>
        <p:spPr>
          <a:xfrm>
            <a:off x="868680" y="4127532"/>
            <a:ext cx="384048" cy="38404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FCC2BD-633B-9EE0-6F5F-798A165195C2}"/>
              </a:ext>
            </a:extLst>
          </p:cNvPr>
          <p:cNvSpPr txBox="1"/>
          <p:nvPr/>
        </p:nvSpPr>
        <p:spPr>
          <a:xfrm>
            <a:off x="1417320" y="4100099"/>
            <a:ext cx="201168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212121"/>
                </a:solidFill>
                <a:latin typeface="+mn-ea"/>
              </a:rPr>
              <a:t>미용사</a:t>
            </a:r>
          </a:p>
        </p:txBody>
      </p:sp>
      <p:sp>
        <p:nvSpPr>
          <p:cNvPr id="39" name="Rounded Rectangle 12">
            <a:extLst>
              <a:ext uri="{FF2B5EF4-FFF2-40B4-BE49-F238E27FC236}">
                <a16:creationId xmlns:a16="http://schemas.microsoft.com/office/drawing/2014/main" id="{409E9E29-DE0A-9A35-187C-91E69337B37B}"/>
              </a:ext>
            </a:extLst>
          </p:cNvPr>
          <p:cNvSpPr/>
          <p:nvPr/>
        </p:nvSpPr>
        <p:spPr>
          <a:xfrm>
            <a:off x="3474720" y="4173251"/>
            <a:ext cx="109728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2A5F5"/>
                </a:solidFill>
                <a:latin typeface="+mn-ea"/>
              </a:rPr>
              <a:t>기립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B5B13F-C3B6-6A07-54E5-0C8E217A1CB0}"/>
              </a:ext>
            </a:extLst>
          </p:cNvPr>
          <p:cNvSpPr txBox="1"/>
          <p:nvPr/>
        </p:nvSpPr>
        <p:spPr>
          <a:xfrm>
            <a:off x="1417320" y="4676172"/>
            <a:ext cx="9144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1F3A5F"/>
                </a:solidFill>
                <a:latin typeface="+mn-ea"/>
              </a:rPr>
              <a:t>하지정맥류</a:t>
            </a:r>
            <a:r>
              <a:rPr sz="1900" b="0">
                <a:solidFill>
                  <a:srgbClr val="E88B00"/>
                </a:solidFill>
                <a:latin typeface="+mn-ea"/>
              </a:rPr>
              <a:t>  (오래 서 있어서!)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355BF2E-7D53-AA7B-BADB-1268B40E0F8B}"/>
              </a:ext>
            </a:extLst>
          </p:cNvPr>
          <p:cNvSpPr txBox="1"/>
          <p:nvPr/>
        </p:nvSpPr>
        <p:spPr>
          <a:xfrm>
            <a:off x="1417320" y="5179092"/>
            <a:ext cx="9144000" cy="4154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100" b="0">
                <a:solidFill>
                  <a:srgbClr val="212121"/>
                </a:solidFill>
                <a:latin typeface="+mn-ea"/>
              </a:rPr>
              <a:t>+ 어깨 회전근개 · 염색약 피부염</a:t>
            </a:r>
          </a:p>
        </p:txBody>
      </p:sp>
    </p:spTree>
    <p:extLst>
      <p:ext uri="{BB962C8B-B14F-4D97-AF65-F5344CB8AC3E}">
        <p14:creationId xmlns:p14="http://schemas.microsoft.com/office/powerpoint/2010/main" val="25054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6B7A2-1648-075C-4481-9DB852ABA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A4214DB-CB43-B29E-9240-8400EABAD4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E1CD159C-0B64-07CD-FA93-F807132BE1D7}"/>
              </a:ext>
            </a:extLst>
          </p:cNvPr>
          <p:cNvSpPr txBox="1"/>
          <p:nvPr/>
        </p:nvSpPr>
        <p:spPr>
          <a:xfrm>
            <a:off x="5847379" y="3692823"/>
            <a:ext cx="7175501" cy="63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0" spc="-148">
              <a:solidFill>
                <a:srgbClr val="C00000"/>
              </a:solidFill>
              <a:latin typeface="HY견고딕"/>
              <a:ea typeface="HY견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7EF2A2-B207-22DF-9994-2059C8D38D98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DAD979-4BCF-DE47-075F-A3F6540140BB}"/>
              </a:ext>
            </a:extLst>
          </p:cNvPr>
          <p:cNvSpPr txBox="1"/>
          <p:nvPr/>
        </p:nvSpPr>
        <p:spPr>
          <a:xfrm>
            <a:off x="640080" y="1645920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>
                <a:solidFill>
                  <a:srgbClr val="212121"/>
                </a:solidFill>
                <a:latin typeface="+mn-ea"/>
              </a:rPr>
              <a:t>화면과 무대</a:t>
            </a: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C7DE698E-E7C3-DC00-E8E9-D53C0E77F90A}"/>
              </a:ext>
            </a:extLst>
          </p:cNvPr>
          <p:cNvSpPr/>
          <p:nvPr/>
        </p:nvSpPr>
        <p:spPr>
          <a:xfrm>
            <a:off x="868680" y="2423160"/>
            <a:ext cx="384048" cy="38404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828E2A-888B-8F8C-361D-4A2C1C5F3CF3}"/>
              </a:ext>
            </a:extLst>
          </p:cNvPr>
          <p:cNvSpPr txBox="1"/>
          <p:nvPr/>
        </p:nvSpPr>
        <p:spPr>
          <a:xfrm>
            <a:off x="1417320" y="2395728"/>
            <a:ext cx="237744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212121"/>
                </a:solidFill>
                <a:latin typeface="+mn-ea"/>
              </a:rPr>
              <a:t>프로게이머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28963139-239D-DB20-652A-D267F5AD3E26}"/>
              </a:ext>
            </a:extLst>
          </p:cNvPr>
          <p:cNvSpPr/>
          <p:nvPr/>
        </p:nvSpPr>
        <p:spPr>
          <a:xfrm>
            <a:off x="3840480" y="2468880"/>
            <a:ext cx="137160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3A047"/>
                </a:solidFill>
                <a:latin typeface="+mn-ea"/>
              </a:rPr>
              <a:t>반복동작</a:t>
            </a: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C47B9A98-8338-10F4-0C3F-B2B493CD778A}"/>
              </a:ext>
            </a:extLst>
          </p:cNvPr>
          <p:cNvSpPr/>
          <p:nvPr/>
        </p:nvSpPr>
        <p:spPr>
          <a:xfrm>
            <a:off x="5349240" y="2468880"/>
            <a:ext cx="100584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2A5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2A5F5"/>
                </a:solidFill>
                <a:latin typeface="+mn-ea"/>
              </a:rPr>
              <a:t>화면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1E1CF9-8F63-0EB8-4AE5-A607077BA010}"/>
              </a:ext>
            </a:extLst>
          </p:cNvPr>
          <p:cNvSpPr txBox="1"/>
          <p:nvPr/>
        </p:nvSpPr>
        <p:spPr>
          <a:xfrm>
            <a:off x="1417320" y="2971800"/>
            <a:ext cx="9144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1F3A5F"/>
                </a:solidFill>
                <a:latin typeface="+mn-ea"/>
              </a:rPr>
              <a:t>손목터널증후군 · 거북목 · 안구건조 (VDT 증후군)</a:t>
            </a:r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37B389DF-B9E8-25AA-DA5F-31C4D06EF728}"/>
              </a:ext>
            </a:extLst>
          </p:cNvPr>
          <p:cNvSpPr/>
          <p:nvPr/>
        </p:nvSpPr>
        <p:spPr>
          <a:xfrm>
            <a:off x="868680" y="3794760"/>
            <a:ext cx="384048" cy="384048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22F859-AAC8-060B-4F7B-51A85ABE0A45}"/>
              </a:ext>
            </a:extLst>
          </p:cNvPr>
          <p:cNvSpPr txBox="1"/>
          <p:nvPr/>
        </p:nvSpPr>
        <p:spPr>
          <a:xfrm>
            <a:off x="1417320" y="3767328"/>
            <a:ext cx="237744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212121"/>
                </a:solidFill>
                <a:latin typeface="+mn-ea"/>
              </a:rPr>
              <a:t>아이돌</a:t>
            </a:r>
          </a:p>
        </p:txBody>
      </p:sp>
      <p:sp>
        <p:nvSpPr>
          <p:cNvPr id="22" name="Rounded Rectangle 12">
            <a:extLst>
              <a:ext uri="{FF2B5EF4-FFF2-40B4-BE49-F238E27FC236}">
                <a16:creationId xmlns:a16="http://schemas.microsoft.com/office/drawing/2014/main" id="{E3227846-7288-8E09-F1C8-4004A427C21E}"/>
              </a:ext>
            </a:extLst>
          </p:cNvPr>
          <p:cNvSpPr/>
          <p:nvPr/>
        </p:nvSpPr>
        <p:spPr>
          <a:xfrm>
            <a:off x="3840480" y="384048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43A0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43A047"/>
                </a:solidFill>
                <a:latin typeface="+mn-ea"/>
              </a:rPr>
              <a:t>과사용</a:t>
            </a:r>
          </a:p>
        </p:txBody>
      </p:sp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FB4FDFFB-872C-A959-ABD7-09CDA9F0C45F}"/>
              </a:ext>
            </a:extLst>
          </p:cNvPr>
          <p:cNvSpPr/>
          <p:nvPr/>
        </p:nvSpPr>
        <p:spPr>
          <a:xfrm>
            <a:off x="5166360" y="3840480"/>
            <a:ext cx="100584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1B5E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B5E20"/>
                </a:solidFill>
                <a:latin typeface="+mn-ea"/>
              </a:rPr>
              <a:t>발성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2AF0774-F061-BEEC-CCCD-5DA5B5AB617E}"/>
              </a:ext>
            </a:extLst>
          </p:cNvPr>
          <p:cNvSpPr txBox="1"/>
          <p:nvPr/>
        </p:nvSpPr>
        <p:spPr>
          <a:xfrm>
            <a:off x="1417320" y="4343400"/>
            <a:ext cx="91440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1F3A5F"/>
                </a:solidFill>
                <a:latin typeface="+mn-ea"/>
              </a:rPr>
              <a:t>관절 부상 · 성대결절 · 수면장애</a:t>
            </a:r>
          </a:p>
        </p:txBody>
      </p:sp>
    </p:spTree>
    <p:extLst>
      <p:ext uri="{BB962C8B-B14F-4D97-AF65-F5344CB8AC3E}">
        <p14:creationId xmlns:p14="http://schemas.microsoft.com/office/powerpoint/2010/main" val="173215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82BF1-BEC2-BFCD-E2F8-68849EE9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3025871-4159-3DF3-57FF-4784D3F95D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88AE5D9C-838B-6FA7-CEC4-256251A5B674}"/>
              </a:ext>
            </a:extLst>
          </p:cNvPr>
          <p:cNvSpPr txBox="1"/>
          <p:nvPr/>
        </p:nvSpPr>
        <p:spPr>
          <a:xfrm>
            <a:off x="5847379" y="3692823"/>
            <a:ext cx="7175501" cy="63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0" spc="-148">
              <a:solidFill>
                <a:srgbClr val="C00000"/>
              </a:solidFill>
              <a:latin typeface="HY견고딕"/>
              <a:ea typeface="HY견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2BEAE8-240F-F553-E3F6-8C30E65B4068}"/>
              </a:ext>
            </a:extLst>
          </p:cNvPr>
          <p:cNvSpPr txBox="1"/>
          <p:nvPr/>
        </p:nvSpPr>
        <p:spPr>
          <a:xfrm>
            <a:off x="2685326" y="407988"/>
            <a:ext cx="55986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400" dirty="0">
                <a:latin typeface="HY헤드라인M"/>
                <a:ea typeface="HY헤드라인M"/>
              </a:rPr>
              <a:t>직업병 탐색하기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9893B7-AEDC-56F1-06A1-A9445A93CEE6}"/>
              </a:ext>
            </a:extLst>
          </p:cNvPr>
          <p:cNvSpPr txBox="1"/>
          <p:nvPr/>
        </p:nvSpPr>
        <p:spPr>
          <a:xfrm>
            <a:off x="662651" y="1673352"/>
            <a:ext cx="10911535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700" b="1">
                <a:solidFill>
                  <a:srgbClr val="212121"/>
                </a:solidFill>
                <a:latin typeface="+mn-ea"/>
              </a:rPr>
              <a:t>들이마시고, 듣고, 견디고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72393C0E-2364-F225-EDE4-4BB84FC730DD}"/>
              </a:ext>
            </a:extLst>
          </p:cNvPr>
          <p:cNvSpPr/>
          <p:nvPr/>
        </p:nvSpPr>
        <p:spPr>
          <a:xfrm>
            <a:off x="891251" y="2496312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0F1AE8-F37A-0303-EDEA-B9122DB7D4E9}"/>
              </a:ext>
            </a:extLst>
          </p:cNvPr>
          <p:cNvSpPr txBox="1"/>
          <p:nvPr/>
        </p:nvSpPr>
        <p:spPr>
          <a:xfrm>
            <a:off x="1394171" y="2478024"/>
            <a:ext cx="1737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212121"/>
                </a:solidFill>
                <a:latin typeface="+mn-ea"/>
              </a:rPr>
              <a:t>용접공</a:t>
            </a:r>
          </a:p>
        </p:txBody>
      </p:sp>
      <p:sp>
        <p:nvSpPr>
          <p:cNvPr id="19" name="Rounded Rectangle 7">
            <a:extLst>
              <a:ext uri="{FF2B5EF4-FFF2-40B4-BE49-F238E27FC236}">
                <a16:creationId xmlns:a16="http://schemas.microsoft.com/office/drawing/2014/main" id="{F0C50EC1-942D-4645-DC97-318021B3265C}"/>
              </a:ext>
            </a:extLst>
          </p:cNvPr>
          <p:cNvSpPr/>
          <p:nvPr/>
        </p:nvSpPr>
        <p:spPr>
          <a:xfrm>
            <a:off x="3085811" y="2523744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C62828"/>
                </a:solidFill>
                <a:latin typeface="+mn-ea"/>
              </a:rPr>
              <a:t>흡입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3D9DF2-E556-F46C-5CB9-79FA6D05EF5A}"/>
              </a:ext>
            </a:extLst>
          </p:cNvPr>
          <p:cNvSpPr txBox="1"/>
          <p:nvPr/>
        </p:nvSpPr>
        <p:spPr>
          <a:xfrm>
            <a:off x="4640291" y="2478024"/>
            <a:ext cx="694944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>
                <a:solidFill>
                  <a:srgbClr val="1F3A5F"/>
                </a:solidFill>
                <a:latin typeface="+mn-ea"/>
              </a:rPr>
              <a:t>호흡기(금속열) · 눈 손상 · 화상</a:t>
            </a:r>
          </a:p>
        </p:txBody>
      </p:sp>
      <p:sp>
        <p:nvSpPr>
          <p:cNvPr id="25" name="Oval 9">
            <a:extLst>
              <a:ext uri="{FF2B5EF4-FFF2-40B4-BE49-F238E27FC236}">
                <a16:creationId xmlns:a16="http://schemas.microsoft.com/office/drawing/2014/main" id="{5D5683FA-314E-A0AA-EA43-A231D93BC599}"/>
              </a:ext>
            </a:extLst>
          </p:cNvPr>
          <p:cNvSpPr/>
          <p:nvPr/>
        </p:nvSpPr>
        <p:spPr>
          <a:xfrm>
            <a:off x="891251" y="3337560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4E3562-516F-E5AD-CA3D-A7F099DCB98C}"/>
              </a:ext>
            </a:extLst>
          </p:cNvPr>
          <p:cNvSpPr txBox="1"/>
          <p:nvPr/>
        </p:nvSpPr>
        <p:spPr>
          <a:xfrm>
            <a:off x="1394171" y="3319272"/>
            <a:ext cx="1737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212121"/>
                </a:solidFill>
                <a:latin typeface="+mn-ea"/>
              </a:rPr>
              <a:t>연주자</a:t>
            </a:r>
          </a:p>
        </p:txBody>
      </p:sp>
      <p:sp>
        <p:nvSpPr>
          <p:cNvPr id="31" name="Rounded Rectangle 11">
            <a:extLst>
              <a:ext uri="{FF2B5EF4-FFF2-40B4-BE49-F238E27FC236}">
                <a16:creationId xmlns:a16="http://schemas.microsoft.com/office/drawing/2014/main" id="{1F4B46C9-4806-AF6D-B11B-C00E56F34825}"/>
              </a:ext>
            </a:extLst>
          </p:cNvPr>
          <p:cNvSpPr/>
          <p:nvPr/>
        </p:nvSpPr>
        <p:spPr>
          <a:xfrm>
            <a:off x="3085811" y="3364992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1F3A5F"/>
                </a:solidFill>
                <a:latin typeface="+mn-ea"/>
              </a:rPr>
              <a:t>소음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35FA2D-53B1-47E6-A3A3-0C342C7018C1}"/>
              </a:ext>
            </a:extLst>
          </p:cNvPr>
          <p:cNvSpPr txBox="1"/>
          <p:nvPr/>
        </p:nvSpPr>
        <p:spPr>
          <a:xfrm>
            <a:off x="4640291" y="3319272"/>
            <a:ext cx="694944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dirty="0" err="1">
                <a:solidFill>
                  <a:srgbClr val="1F3A5F"/>
                </a:solidFill>
                <a:latin typeface="+mn-ea"/>
              </a:rPr>
              <a:t>소음성</a:t>
            </a:r>
            <a:r>
              <a:rPr sz="2200" b="1" dirty="0">
                <a:solidFill>
                  <a:srgbClr val="1F3A5F"/>
                </a:solidFill>
                <a:latin typeface="+mn-ea"/>
              </a:rPr>
              <a:t> 난</a:t>
            </a:r>
            <a:r>
              <a:rPr lang="ko-KR" altLang="en-US" sz="2200" b="1" dirty="0">
                <a:solidFill>
                  <a:srgbClr val="1F3A5F"/>
                </a:solidFill>
                <a:latin typeface="+mn-ea"/>
              </a:rPr>
              <a:t>청</a:t>
            </a:r>
            <a:endParaRPr sz="1900" b="1" dirty="0">
              <a:solidFill>
                <a:srgbClr val="E88B00"/>
              </a:solidFill>
              <a:latin typeface="+mn-ea"/>
            </a:endParaRPr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id="{F17E4D57-053A-5329-5D7E-CC2F96FE173C}"/>
              </a:ext>
            </a:extLst>
          </p:cNvPr>
          <p:cNvSpPr/>
          <p:nvPr/>
        </p:nvSpPr>
        <p:spPr>
          <a:xfrm>
            <a:off x="891251" y="4178808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661511-B102-D4D3-8939-7758A20EBDCD}"/>
              </a:ext>
            </a:extLst>
          </p:cNvPr>
          <p:cNvSpPr txBox="1"/>
          <p:nvPr/>
        </p:nvSpPr>
        <p:spPr>
          <a:xfrm>
            <a:off x="1394171" y="4160520"/>
            <a:ext cx="1737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212121"/>
                </a:solidFill>
                <a:latin typeface="+mn-ea"/>
              </a:rPr>
              <a:t>콜센터</a:t>
            </a:r>
          </a:p>
        </p:txBody>
      </p:sp>
      <p:sp>
        <p:nvSpPr>
          <p:cNvPr id="39" name="Rounded Rectangle 15">
            <a:extLst>
              <a:ext uri="{FF2B5EF4-FFF2-40B4-BE49-F238E27FC236}">
                <a16:creationId xmlns:a16="http://schemas.microsoft.com/office/drawing/2014/main" id="{4FDDE533-423C-DC59-86A1-FCB09FD4D614}"/>
              </a:ext>
            </a:extLst>
          </p:cNvPr>
          <p:cNvSpPr/>
          <p:nvPr/>
        </p:nvSpPr>
        <p:spPr>
          <a:xfrm>
            <a:off x="3085811" y="4206240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C62828"/>
                </a:solidFill>
                <a:latin typeface="+mn-ea"/>
              </a:rPr>
              <a:t>감정노동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B0933D-83DB-C91F-B57F-E6CB994BCFFC}"/>
              </a:ext>
            </a:extLst>
          </p:cNvPr>
          <p:cNvSpPr txBox="1"/>
          <p:nvPr/>
        </p:nvSpPr>
        <p:spPr>
          <a:xfrm>
            <a:off x="4640291" y="4160520"/>
            <a:ext cx="694944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dirty="0" err="1">
                <a:solidFill>
                  <a:srgbClr val="1F3A5F"/>
                </a:solidFill>
                <a:latin typeface="+mn-ea"/>
              </a:rPr>
              <a:t>감정노동</a:t>
            </a:r>
            <a:r>
              <a:rPr sz="2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200" b="1" dirty="0" err="1">
                <a:solidFill>
                  <a:srgbClr val="1F3A5F"/>
                </a:solidFill>
                <a:latin typeface="+mn-ea"/>
              </a:rPr>
              <a:t>스트레스</a:t>
            </a:r>
            <a:r>
              <a:rPr sz="2200" b="1" dirty="0">
                <a:solidFill>
                  <a:srgbClr val="1F3A5F"/>
                </a:solidFill>
                <a:latin typeface="+mn-ea"/>
              </a:rPr>
              <a:t> · </a:t>
            </a:r>
            <a:r>
              <a:rPr sz="2200" b="1" dirty="0" err="1">
                <a:solidFill>
                  <a:srgbClr val="1F3A5F"/>
                </a:solidFill>
                <a:latin typeface="+mn-ea"/>
              </a:rPr>
              <a:t>성대</a:t>
            </a:r>
            <a:r>
              <a:rPr sz="2200" b="1" dirty="0">
                <a:solidFill>
                  <a:srgbClr val="1F3A5F"/>
                </a:solidFill>
                <a:latin typeface="+mn-ea"/>
              </a:rPr>
              <a:t> · </a:t>
            </a:r>
            <a:r>
              <a:rPr sz="2200" b="1" dirty="0" err="1">
                <a:solidFill>
                  <a:srgbClr val="1F3A5F"/>
                </a:solidFill>
                <a:latin typeface="+mn-ea"/>
              </a:rPr>
              <a:t>난청</a:t>
            </a:r>
            <a:endParaRPr sz="2200" b="1" dirty="0">
              <a:solidFill>
                <a:srgbClr val="1F3A5F"/>
              </a:solidFill>
              <a:latin typeface="+mn-ea"/>
            </a:endParaRPr>
          </a:p>
        </p:txBody>
      </p:sp>
      <p:sp>
        <p:nvSpPr>
          <p:cNvPr id="43" name="Oval 17">
            <a:extLst>
              <a:ext uri="{FF2B5EF4-FFF2-40B4-BE49-F238E27FC236}">
                <a16:creationId xmlns:a16="http://schemas.microsoft.com/office/drawing/2014/main" id="{80D3153B-9FB3-AF50-73B6-4B152F923524}"/>
              </a:ext>
            </a:extLst>
          </p:cNvPr>
          <p:cNvSpPr/>
          <p:nvPr/>
        </p:nvSpPr>
        <p:spPr>
          <a:xfrm>
            <a:off x="891251" y="5020056"/>
            <a:ext cx="365760" cy="365760"/>
          </a:xfrm>
          <a:prstGeom prst="ellipse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+mn-ea"/>
              </a:rPr>
              <a:t>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575F9D8-F99A-A650-5CC4-AA911722FE20}"/>
              </a:ext>
            </a:extLst>
          </p:cNvPr>
          <p:cNvSpPr txBox="1"/>
          <p:nvPr/>
        </p:nvSpPr>
        <p:spPr>
          <a:xfrm>
            <a:off x="1394171" y="5001768"/>
            <a:ext cx="17373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300" b="1">
                <a:solidFill>
                  <a:srgbClr val="212121"/>
                </a:solidFill>
                <a:latin typeface="+mn-ea"/>
              </a:rPr>
              <a:t>광부</a:t>
            </a:r>
          </a:p>
        </p:txBody>
      </p:sp>
      <p:sp>
        <p:nvSpPr>
          <p:cNvPr id="47" name="Rounded Rectangle 19">
            <a:extLst>
              <a:ext uri="{FF2B5EF4-FFF2-40B4-BE49-F238E27FC236}">
                <a16:creationId xmlns:a16="http://schemas.microsoft.com/office/drawing/2014/main" id="{7811FC34-5275-98A5-DA2D-D4FEB78DC402}"/>
              </a:ext>
            </a:extLst>
          </p:cNvPr>
          <p:cNvSpPr/>
          <p:nvPr/>
        </p:nvSpPr>
        <p:spPr>
          <a:xfrm>
            <a:off x="3085811" y="5047488"/>
            <a:ext cx="1325880" cy="329184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2225">
            <a:solidFill>
              <a:srgbClr val="C6282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200" b="1">
                <a:solidFill>
                  <a:srgbClr val="C62828"/>
                </a:solidFill>
                <a:latin typeface="+mn-ea"/>
              </a:rPr>
              <a:t>분진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AFF6AF-2AEF-016C-0392-E1E1F4C0F72C}"/>
              </a:ext>
            </a:extLst>
          </p:cNvPr>
          <p:cNvSpPr txBox="1"/>
          <p:nvPr/>
        </p:nvSpPr>
        <p:spPr>
          <a:xfrm>
            <a:off x="4640291" y="4987492"/>
            <a:ext cx="6949440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lang="ko-KR" altLang="en-US" sz="2200" b="1" dirty="0">
                <a:solidFill>
                  <a:srgbClr val="1F3A5F"/>
                </a:solidFill>
                <a:latin typeface="+mn-ea"/>
              </a:rPr>
              <a:t>진폐증 </a:t>
            </a:r>
            <a:r>
              <a:rPr lang="en-US" altLang="ko-KR" sz="2200" b="1" dirty="0">
                <a:solidFill>
                  <a:srgbClr val="1F3A5F"/>
                </a:solidFill>
                <a:latin typeface="+mn-ea"/>
              </a:rPr>
              <a:t>– </a:t>
            </a:r>
            <a:r>
              <a:rPr lang="ko-KR" altLang="en-US" sz="2200" b="1" dirty="0">
                <a:solidFill>
                  <a:srgbClr val="1F3A5F"/>
                </a:solidFill>
                <a:latin typeface="+mn-ea"/>
              </a:rPr>
              <a:t>먼지가 폐에 쌓이는 병</a:t>
            </a:r>
            <a:endParaRPr sz="2200" b="1" dirty="0">
              <a:solidFill>
                <a:srgbClr val="1F3A5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609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7D7B-A653-D80C-6238-6043F8280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22">
            <a:extLst>
              <a:ext uri="{FF2B5EF4-FFF2-40B4-BE49-F238E27FC236}">
                <a16:creationId xmlns:a16="http://schemas.microsoft.com/office/drawing/2014/main" id="{DBBEDF04-0180-57B4-67B1-6BC8CCEED8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4" descr="p17.jpg">
            <a:extLst>
              <a:ext uri="{FF2B5EF4-FFF2-40B4-BE49-F238E27FC236}">
                <a16:creationId xmlns:a16="http://schemas.microsoft.com/office/drawing/2014/main" id="{E63CCFF5-797C-D992-C6C3-B315722F2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040" y="1557721"/>
            <a:ext cx="6217920" cy="3470467"/>
          </a:xfrm>
          <a:prstGeom prst="rect">
            <a:avLst/>
          </a:prstGeom>
        </p:spPr>
      </p:pic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961404F-C4CE-256A-7086-0D10614C861C}"/>
              </a:ext>
            </a:extLst>
          </p:cNvPr>
          <p:cNvSpPr/>
          <p:nvPr/>
        </p:nvSpPr>
        <p:spPr>
          <a:xfrm>
            <a:off x="3764280" y="1649161"/>
            <a:ext cx="1554480" cy="36576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22225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1F3A5F"/>
                </a:solidFill>
                <a:latin typeface="+mn-ea"/>
              </a:rPr>
              <a:t>폭발음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2DA596-B175-E284-0B65-90903E54C63E}"/>
              </a:ext>
            </a:extLst>
          </p:cNvPr>
          <p:cNvSpPr/>
          <p:nvPr/>
        </p:nvSpPr>
        <p:spPr>
          <a:xfrm>
            <a:off x="6873240" y="1649161"/>
            <a:ext cx="1554480" cy="36576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22225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1F3A5F"/>
                </a:solidFill>
                <a:latin typeface="+mn-ea"/>
              </a:rPr>
              <a:t>이어폰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8E8533-140A-DFC7-1996-DB9461DA8B65}"/>
              </a:ext>
            </a:extLst>
          </p:cNvPr>
          <p:cNvSpPr txBox="1"/>
          <p:nvPr/>
        </p:nvSpPr>
        <p:spPr>
          <a:xfrm>
            <a:off x="731673" y="5288473"/>
            <a:ext cx="10728655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>
                <a:solidFill>
                  <a:srgbClr val="212121"/>
                </a:solidFill>
                <a:latin typeface="+mn-ea"/>
              </a:rPr>
              <a:t>무엇이 다르고,  무엇이 같을까요?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B39190A-30D2-5C36-B766-B568E3AAA199}"/>
              </a:ext>
            </a:extLst>
          </p:cNvPr>
          <p:cNvSpPr txBox="1"/>
          <p:nvPr/>
        </p:nvSpPr>
        <p:spPr>
          <a:xfrm>
            <a:off x="9946566" y="5786463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그림 출처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생성형 </a:t>
            </a:r>
            <a:r>
              <a:rPr lang="en-US" altLang="ko-KR" sz="1400" b="1" dirty="0">
                <a:latin typeface="+mn-ea"/>
              </a:rPr>
              <a:t>AI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1434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5F07-5BCE-A6A9-051E-0F6EF8CEF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내용 개체 틀 22">
            <a:extLst>
              <a:ext uri="{FF2B5EF4-FFF2-40B4-BE49-F238E27FC236}">
                <a16:creationId xmlns:a16="http://schemas.microsoft.com/office/drawing/2014/main" id="{658CA539-103C-5761-3314-0EF41B8736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4" descr="p17.jpg">
            <a:extLst>
              <a:ext uri="{FF2B5EF4-FFF2-40B4-BE49-F238E27FC236}">
                <a16:creationId xmlns:a16="http://schemas.microsoft.com/office/drawing/2014/main" id="{6AF8FA41-DACA-CB91-CC0C-186212A27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040" y="1557721"/>
            <a:ext cx="6217920" cy="3470467"/>
          </a:xfrm>
          <a:prstGeom prst="rect">
            <a:avLst/>
          </a:prstGeom>
        </p:spPr>
      </p:pic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1648A076-05A0-B4B5-5248-5D6841645D28}"/>
              </a:ext>
            </a:extLst>
          </p:cNvPr>
          <p:cNvSpPr/>
          <p:nvPr/>
        </p:nvSpPr>
        <p:spPr>
          <a:xfrm>
            <a:off x="3764280" y="1649161"/>
            <a:ext cx="1554480" cy="36576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22225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1F3A5F"/>
                </a:solidFill>
                <a:latin typeface="+mn-ea"/>
              </a:rPr>
              <a:t>폭발음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8FAF09-2D3F-35E7-62B8-3A9D91DEFCA6}"/>
              </a:ext>
            </a:extLst>
          </p:cNvPr>
          <p:cNvSpPr/>
          <p:nvPr/>
        </p:nvSpPr>
        <p:spPr>
          <a:xfrm>
            <a:off x="6873240" y="1649161"/>
            <a:ext cx="1554480" cy="36576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22225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b="1">
                <a:solidFill>
                  <a:srgbClr val="1F3A5F"/>
                </a:solidFill>
                <a:latin typeface="+mn-ea"/>
              </a:rPr>
              <a:t>이어폰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B8B28-1EB4-A469-6DB4-5ACA0C029844}"/>
              </a:ext>
            </a:extLst>
          </p:cNvPr>
          <p:cNvSpPr txBox="1"/>
          <p:nvPr/>
        </p:nvSpPr>
        <p:spPr>
          <a:xfrm>
            <a:off x="731673" y="5288473"/>
            <a:ext cx="10728655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>
                <a:solidFill>
                  <a:srgbClr val="212121"/>
                </a:solidFill>
                <a:latin typeface="+mn-ea"/>
              </a:rPr>
              <a:t>무엇이 다르고,  무엇이 같을까요?</a:t>
            </a:r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6625808D-8BE8-28CA-6528-15EC2F560DD9}"/>
              </a:ext>
            </a:extLst>
          </p:cNvPr>
          <p:cNvSpPr/>
          <p:nvPr/>
        </p:nvSpPr>
        <p:spPr>
          <a:xfrm>
            <a:off x="2362200" y="4816560"/>
            <a:ext cx="7467600" cy="1135846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1750">
            <a:solidFill>
              <a:srgbClr val="1F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800" b="1" dirty="0" err="1">
                <a:solidFill>
                  <a:srgbClr val="212121"/>
                </a:solidFill>
                <a:latin typeface="+mn-ea"/>
              </a:rPr>
              <a:t>병은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갑자기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오지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않습니다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/>
            <a:r>
              <a:rPr sz="3000" b="1" dirty="0" err="1">
                <a:solidFill>
                  <a:srgbClr val="1F3A5F"/>
                </a:solidFill>
                <a:latin typeface="+mn-ea"/>
              </a:rPr>
              <a:t>조금씩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1F3A5F"/>
                </a:solidFill>
                <a:latin typeface="+mn-ea"/>
              </a:rPr>
              <a:t>젖어들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1F3A5F"/>
                </a:solidFill>
                <a:latin typeface="+mn-ea"/>
              </a:rPr>
              <a:t>뿐입니다</a:t>
            </a:r>
            <a:r>
              <a:rPr sz="3000" b="1" dirty="0">
                <a:solidFill>
                  <a:srgbClr val="1F3A5F"/>
                </a:solidFill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F4EEC8-59BC-993D-87CA-0F42038B5916}"/>
              </a:ext>
            </a:extLst>
          </p:cNvPr>
          <p:cNvSpPr txBox="1"/>
          <p:nvPr/>
        </p:nvSpPr>
        <p:spPr>
          <a:xfrm>
            <a:off x="9946566" y="5786463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그림 출처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생성형 </a:t>
            </a:r>
            <a:r>
              <a:rPr lang="en-US" altLang="ko-KR" sz="1400" b="1" dirty="0">
                <a:latin typeface="+mn-ea"/>
              </a:rPr>
              <a:t>AI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49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8A018-4FC7-269A-C4FA-CEE12AF91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22">
            <a:extLst>
              <a:ext uri="{FF2B5EF4-FFF2-40B4-BE49-F238E27FC236}">
                <a16:creationId xmlns:a16="http://schemas.microsoft.com/office/drawing/2014/main" id="{5BB56661-C9BD-F5AB-99B0-CD0D27DABA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38F738-A333-7A15-F607-60CF689C5FE3}"/>
              </a:ext>
            </a:extLst>
          </p:cNvPr>
          <p:cNvSpPr txBox="1"/>
          <p:nvPr/>
        </p:nvSpPr>
        <p:spPr>
          <a:xfrm>
            <a:off x="731519" y="1377387"/>
            <a:ext cx="10728655" cy="103105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800" b="1" dirty="0">
                <a:solidFill>
                  <a:srgbClr val="212121"/>
                </a:solidFill>
                <a:latin typeface="+mn-ea"/>
              </a:rPr>
              <a:t>"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여러분이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매일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끼는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이어폰이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sz="2800" b="1" dirty="0" err="1">
                <a:solidFill>
                  <a:srgbClr val="1F3A5F"/>
                </a:solidFill>
                <a:latin typeface="+mn-ea"/>
              </a:rPr>
              <a:t>여러분의</a:t>
            </a:r>
            <a:r>
              <a:rPr sz="2800" b="1" dirty="0">
                <a:solidFill>
                  <a:srgbClr val="1F3A5F"/>
                </a:solidFill>
                <a:latin typeface="+mn-ea"/>
              </a:rPr>
              <a:t> '</a:t>
            </a:r>
            <a:r>
              <a:rPr sz="2800" b="1" dirty="0" err="1">
                <a:solidFill>
                  <a:srgbClr val="1F3A5F"/>
                </a:solidFill>
                <a:latin typeface="+mn-ea"/>
              </a:rPr>
              <a:t>작업</a:t>
            </a:r>
            <a:r>
              <a:rPr sz="28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1F3A5F"/>
                </a:solidFill>
                <a:latin typeface="+mn-ea"/>
              </a:rPr>
              <a:t>환경'입니다</a:t>
            </a:r>
            <a:r>
              <a:rPr sz="2800" b="1" dirty="0">
                <a:solidFill>
                  <a:srgbClr val="1F3A5F"/>
                </a:solidFill>
                <a:latin typeface="+mn-ea"/>
              </a:rPr>
              <a:t>."</a:t>
            </a:r>
          </a:p>
        </p:txBody>
      </p:sp>
      <p:pic>
        <p:nvPicPr>
          <p:cNvPr id="10" name="Picture 5" descr="p18.jpg">
            <a:extLst>
              <a:ext uri="{FF2B5EF4-FFF2-40B4-BE49-F238E27FC236}">
                <a16:creationId xmlns:a16="http://schemas.microsoft.com/office/drawing/2014/main" id="{30859B99-4161-A74B-ABC1-3CD29CF775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287" b="7714"/>
          <a:stretch>
            <a:fillRect/>
          </a:stretch>
        </p:blipFill>
        <p:spPr>
          <a:xfrm>
            <a:off x="3352647" y="2372810"/>
            <a:ext cx="5486400" cy="2419109"/>
          </a:xfrm>
          <a:prstGeom prst="rect">
            <a:avLst/>
          </a:prstGeom>
        </p:spPr>
      </p:pic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04EAEA45-4475-243F-194A-DC4D9F98177C}"/>
              </a:ext>
            </a:extLst>
          </p:cNvPr>
          <p:cNvSpPr/>
          <p:nvPr/>
        </p:nvSpPr>
        <p:spPr>
          <a:xfrm>
            <a:off x="2926078" y="4931973"/>
            <a:ext cx="6339535" cy="1097280"/>
          </a:xfrm>
          <a:prstGeom prst="roundRect">
            <a:avLst>
              <a:gd name="adj" fmla="val 12000"/>
            </a:avLst>
          </a:prstGeom>
          <a:solidFill>
            <a:srgbClr val="E88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 dirty="0">
                <a:solidFill>
                  <a:srgbClr val="FFFFFF"/>
                </a:solidFill>
                <a:latin typeface="+mn-ea"/>
              </a:rPr>
              <a:t>60 / 60</a:t>
            </a:r>
            <a:r>
              <a:rPr sz="1800" b="1" dirty="0">
                <a:solidFill>
                  <a:srgbClr val="FFFFFF"/>
                </a:solidFill>
                <a:latin typeface="+mn-ea"/>
              </a:rPr>
              <a:t>   </a:t>
            </a:r>
            <a:r>
              <a:rPr sz="1800" b="1" dirty="0" err="1">
                <a:solidFill>
                  <a:srgbClr val="FFFFFF"/>
                </a:solidFill>
                <a:latin typeface="+mn-ea"/>
              </a:rPr>
              <a:t>규칙</a:t>
            </a:r>
            <a:endParaRPr sz="1800" b="1" dirty="0">
              <a:solidFill>
                <a:srgbClr val="FFFFFF"/>
              </a:solidFill>
              <a:latin typeface="+mn-ea"/>
            </a:endParaRPr>
          </a:p>
          <a:p>
            <a:pPr algn="ctr"/>
            <a:r>
              <a:rPr sz="1700" b="1" dirty="0" err="1">
                <a:solidFill>
                  <a:srgbClr val="FFFFFF"/>
                </a:solidFill>
                <a:latin typeface="+mn-ea"/>
              </a:rPr>
              <a:t>볼륨</a:t>
            </a:r>
            <a:r>
              <a:rPr sz="1700" b="1" dirty="0">
                <a:solidFill>
                  <a:srgbClr val="FFFFFF"/>
                </a:solidFill>
                <a:latin typeface="+mn-ea"/>
              </a:rPr>
              <a:t> 60% </a:t>
            </a:r>
            <a:r>
              <a:rPr sz="1700" b="1" dirty="0" err="1">
                <a:solidFill>
                  <a:srgbClr val="FFFFFF"/>
                </a:solidFill>
                <a:latin typeface="+mn-ea"/>
              </a:rPr>
              <a:t>이하</a:t>
            </a:r>
            <a:r>
              <a:rPr sz="1700" b="1" dirty="0">
                <a:solidFill>
                  <a:srgbClr val="FFFFFF"/>
                </a:solidFill>
                <a:latin typeface="+mn-ea"/>
              </a:rPr>
              <a:t> · 한 </a:t>
            </a:r>
            <a:r>
              <a:rPr sz="1700" b="1" dirty="0" err="1">
                <a:solidFill>
                  <a:srgbClr val="FFFFFF"/>
                </a:solidFill>
                <a:latin typeface="+mn-ea"/>
              </a:rPr>
              <a:t>번에</a:t>
            </a:r>
            <a:r>
              <a:rPr sz="1700" b="1" dirty="0">
                <a:solidFill>
                  <a:srgbClr val="FFFFFF"/>
                </a:solidFill>
                <a:latin typeface="+mn-ea"/>
              </a:rPr>
              <a:t> 60분 </a:t>
            </a:r>
            <a:r>
              <a:rPr sz="1700" b="1" dirty="0" err="1">
                <a:solidFill>
                  <a:srgbClr val="FFFFFF"/>
                </a:solidFill>
                <a:latin typeface="+mn-ea"/>
              </a:rPr>
              <a:t>이내</a:t>
            </a:r>
            <a:endParaRPr sz="1700" b="1" dirty="0">
              <a:solidFill>
                <a:srgbClr val="FFFFFF"/>
              </a:solidFill>
              <a:latin typeface="+mn-ea"/>
            </a:endParaRPr>
          </a:p>
          <a:p>
            <a:pPr algn="ctr"/>
            <a:r>
              <a:rPr sz="1400" b="0" dirty="0" err="1">
                <a:solidFill>
                  <a:srgbClr val="FFF3C4"/>
                </a:solidFill>
                <a:latin typeface="+mn-ea"/>
              </a:rPr>
              <a:t>귀에게도</a:t>
            </a:r>
            <a:r>
              <a:rPr sz="1400" b="0" dirty="0">
                <a:solidFill>
                  <a:srgbClr val="FFF3C4"/>
                </a:solidFill>
                <a:latin typeface="+mn-ea"/>
              </a:rPr>
              <a:t> </a:t>
            </a:r>
            <a:r>
              <a:rPr sz="1400" b="0" dirty="0" err="1">
                <a:solidFill>
                  <a:srgbClr val="FFF3C4"/>
                </a:solidFill>
                <a:latin typeface="+mn-ea"/>
              </a:rPr>
              <a:t>쉬는</a:t>
            </a:r>
            <a:r>
              <a:rPr sz="1400" b="0" dirty="0">
                <a:solidFill>
                  <a:srgbClr val="FFF3C4"/>
                </a:solidFill>
                <a:latin typeface="+mn-ea"/>
              </a:rPr>
              <a:t> </a:t>
            </a:r>
            <a:r>
              <a:rPr sz="1400" b="0" dirty="0" err="1">
                <a:solidFill>
                  <a:srgbClr val="FFF3C4"/>
                </a:solidFill>
                <a:latin typeface="+mn-ea"/>
              </a:rPr>
              <a:t>시간을</a:t>
            </a:r>
            <a:r>
              <a:rPr sz="1400" b="0" dirty="0">
                <a:solidFill>
                  <a:srgbClr val="FFF3C4"/>
                </a:solidFill>
                <a:latin typeface="+mn-ea"/>
              </a:rPr>
              <a:t> </a:t>
            </a:r>
            <a:r>
              <a:rPr sz="1400" b="0" dirty="0" err="1">
                <a:solidFill>
                  <a:srgbClr val="FFF3C4"/>
                </a:solidFill>
                <a:latin typeface="+mn-ea"/>
              </a:rPr>
              <a:t>주세요</a:t>
            </a:r>
            <a:endParaRPr sz="1400" b="0" dirty="0">
              <a:solidFill>
                <a:srgbClr val="FFF3C4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1C6057-309C-7E28-34EB-7A75EA2088F7}"/>
              </a:ext>
            </a:extLst>
          </p:cNvPr>
          <p:cNvSpPr txBox="1"/>
          <p:nvPr/>
        </p:nvSpPr>
        <p:spPr>
          <a:xfrm>
            <a:off x="9946566" y="5786463"/>
            <a:ext cx="1858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latin typeface="+mn-ea"/>
              </a:rPr>
              <a:t>그림 출처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생성형 </a:t>
            </a:r>
            <a:r>
              <a:rPr lang="en-US" altLang="ko-KR" sz="1400" b="1" dirty="0">
                <a:latin typeface="+mn-ea"/>
              </a:rPr>
              <a:t>AI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3539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E089C-2EAE-355C-E8F3-06121E981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9">
            <a:extLst>
              <a:ext uri="{FF2B5EF4-FFF2-40B4-BE49-F238E27FC236}">
                <a16:creationId xmlns:a16="http://schemas.microsoft.com/office/drawing/2014/main" id="{2AA12CA7-B102-51B1-A142-F91750B254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863CB8-25E0-0CB1-2DFE-F8031FB1F4BE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같은 음악을 다시 들어볼까요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20DE87-887D-93E1-BE56-98483B2773E7}"/>
              </a:ext>
            </a:extLst>
          </p:cNvPr>
          <p:cNvSpPr txBox="1"/>
          <p:nvPr/>
        </p:nvSpPr>
        <p:spPr>
          <a:xfrm>
            <a:off x="5231757" y="5643917"/>
            <a:ext cx="6528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Small Note Boogaloo — U.S. Air Force Band</a:t>
            </a:r>
          </a:p>
        </p:txBody>
      </p:sp>
      <p:pic>
        <p:nvPicPr>
          <p:cNvPr id="3" name="Picture 5" descr="p2.jpg">
            <a:extLst>
              <a:ext uri="{FF2B5EF4-FFF2-40B4-BE49-F238E27FC236}">
                <a16:creationId xmlns:a16="http://schemas.microsoft.com/office/drawing/2014/main" id="{3C710618-BE48-23C7-55B5-DC330D8230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372"/>
          <a:stretch>
            <a:fillRect/>
          </a:stretch>
        </p:blipFill>
        <p:spPr>
          <a:xfrm>
            <a:off x="2714763" y="1700290"/>
            <a:ext cx="6766560" cy="3233899"/>
          </a:xfrm>
          <a:prstGeom prst="rect">
            <a:avLst/>
          </a:prstGeom>
        </p:spPr>
      </p:pic>
      <p:pic>
        <p:nvPicPr>
          <p:cNvPr id="2" name="재즈_원본">
            <a:hlinkClick r:id="" action="ppaction://media"/>
            <a:extLst>
              <a:ext uri="{FF2B5EF4-FFF2-40B4-BE49-F238E27FC236}">
                <a16:creationId xmlns:a16="http://schemas.microsoft.com/office/drawing/2014/main" id="{6E4E0CB9-C7DB-AF17-7D5E-8E52643EB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4934189"/>
            <a:ext cx="609600" cy="60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503295-075A-A909-0B0F-CE358F4C488C}"/>
              </a:ext>
            </a:extLst>
          </p:cNvPr>
          <p:cNvSpPr txBox="1"/>
          <p:nvPr/>
        </p:nvSpPr>
        <p:spPr>
          <a:xfrm>
            <a:off x="9441314" y="5337567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72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1D3E-4602-377A-9A8B-3BD913AC0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13">
            <a:extLst>
              <a:ext uri="{FF2B5EF4-FFF2-40B4-BE49-F238E27FC236}">
                <a16:creationId xmlns:a16="http://schemas.microsoft.com/office/drawing/2014/main" id="{4BF2CEE9-CFF6-3F54-39C7-0129E2592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638E6E-5B82-8917-5517-6C3D409C0EEB}"/>
              </a:ext>
            </a:extLst>
          </p:cNvPr>
          <p:cNvSpPr txBox="1"/>
          <p:nvPr/>
        </p:nvSpPr>
        <p:spPr>
          <a:xfrm>
            <a:off x="2696901" y="387291"/>
            <a:ext cx="8061104" cy="599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300" dirty="0">
                <a:latin typeface="HY헤드라인M"/>
                <a:ea typeface="HY헤드라인M"/>
              </a:rPr>
              <a:t>무엇이 달랐나요</a:t>
            </a:r>
            <a:r>
              <a:rPr lang="en-US" altLang="ko-KR" sz="3300" dirty="0">
                <a:latin typeface="HY헤드라인M"/>
                <a:ea typeface="HY헤드라인M"/>
              </a:rPr>
              <a:t>?</a:t>
            </a:r>
            <a:endParaRPr lang="ko-KR" altLang="en-US" sz="3300" dirty="0">
              <a:latin typeface="HY헤드라인M"/>
              <a:ea typeface="HY헤드라인M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8432815C-3436-DC3C-98FD-24A27EA8631D}"/>
              </a:ext>
            </a:extLst>
          </p:cNvPr>
          <p:cNvSpPr/>
          <p:nvPr/>
        </p:nvSpPr>
        <p:spPr>
          <a:xfrm>
            <a:off x="1005840" y="1691640"/>
            <a:ext cx="10180015" cy="35661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ko-KR" altLang="en-US" sz="3400" b="1" dirty="0">
                <a:solidFill>
                  <a:srgbClr val="1F3A5F"/>
                </a:solidFill>
                <a:latin typeface="+mn-ea"/>
              </a:rPr>
              <a:t>같은 곡을 두 번 들었습니다</a:t>
            </a:r>
            <a:r>
              <a:rPr lang="en-US" altLang="ko-KR" sz="3400" b="1" dirty="0">
                <a:solidFill>
                  <a:srgbClr val="1F3A5F"/>
                </a:solidFill>
                <a:latin typeface="+mn-ea"/>
              </a:rPr>
              <a:t>.</a:t>
            </a:r>
          </a:p>
          <a:p>
            <a:pPr algn="ctr"/>
            <a:r>
              <a:rPr lang="ko-KR" altLang="en-US" sz="3400" b="1" dirty="0">
                <a:solidFill>
                  <a:srgbClr val="212121"/>
                </a:solidFill>
                <a:latin typeface="+mn-ea"/>
              </a:rPr>
              <a:t>다르게 느껴졌나요</a:t>
            </a:r>
            <a:r>
              <a:rPr lang="en-US" altLang="ko-KR" sz="34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ctr"/>
            <a:r>
              <a:rPr lang="ko-KR" altLang="en-US" sz="3400" b="1" dirty="0">
                <a:solidFill>
                  <a:srgbClr val="212121"/>
                </a:solidFill>
                <a:latin typeface="+mn-ea"/>
              </a:rPr>
              <a:t>어떻게 달랐는지 기록해 봅시다</a:t>
            </a:r>
            <a:r>
              <a:rPr lang="en-US" altLang="ko-KR" sz="3400" b="1" dirty="0">
                <a:solidFill>
                  <a:srgbClr val="212121"/>
                </a:solidFill>
                <a:latin typeface="+mn-ea"/>
              </a:rPr>
              <a:t>.</a:t>
            </a:r>
            <a:endParaRPr sz="34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6992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8D96-14A9-4894-AAA6-CA39F5066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9">
            <a:extLst>
              <a:ext uri="{FF2B5EF4-FFF2-40B4-BE49-F238E27FC236}">
                <a16:creationId xmlns:a16="http://schemas.microsoft.com/office/drawing/2014/main" id="{159B4401-EB14-B324-7282-E0B435989B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614059-F6DE-E0C7-25D9-02E25A0369C2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처음 음악을 다시 들어볼까요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FC869-B941-0A12-9A12-3221726EC951}"/>
              </a:ext>
            </a:extLst>
          </p:cNvPr>
          <p:cNvSpPr txBox="1"/>
          <p:nvPr/>
        </p:nvSpPr>
        <p:spPr>
          <a:xfrm>
            <a:off x="823112" y="2781168"/>
            <a:ext cx="10545775" cy="16312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600" dirty="0">
                <a:solidFill>
                  <a:srgbClr val="666666"/>
                </a:solidFill>
                <a:latin typeface="+mn-ea"/>
              </a:rPr>
              <a:t>차이가 </a:t>
            </a:r>
            <a:r>
              <a:rPr lang="ko-KR" altLang="en-US" sz="2600" dirty="0" err="1">
                <a:solidFill>
                  <a:srgbClr val="666666"/>
                </a:solidFill>
                <a:latin typeface="+mn-ea"/>
              </a:rPr>
              <a:t>느껴지시나요</a:t>
            </a:r>
            <a:r>
              <a:rPr lang="en-US" altLang="ko-KR" sz="2600" dirty="0">
                <a:solidFill>
                  <a:srgbClr val="666666"/>
                </a:solidFill>
                <a:latin typeface="+mn-ea"/>
              </a:rPr>
              <a:t>?</a:t>
            </a: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이 음악은 귀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가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나빠지기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시작한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사람이</a:t>
            </a:r>
            <a:endParaRPr lang="en-US"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3200" b="1" dirty="0" err="1">
                <a:solidFill>
                  <a:srgbClr val="212121"/>
                </a:solidFill>
                <a:latin typeface="+mn-ea"/>
              </a:rPr>
              <a:t>듣는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세상이었습니다</a:t>
            </a:r>
            <a:endParaRPr sz="3200" b="1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7" name="재즈_난청초기">
            <a:hlinkClick r:id="" action="ppaction://media"/>
            <a:extLst>
              <a:ext uri="{FF2B5EF4-FFF2-40B4-BE49-F238E27FC236}">
                <a16:creationId xmlns:a16="http://schemas.microsoft.com/office/drawing/2014/main" id="{23EBF021-5B5A-9900-BF49-B5EB8CF61D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047" y="19942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9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46174-298F-C4DD-99D2-42F7EFCE6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9">
            <a:extLst>
              <a:ext uri="{FF2B5EF4-FFF2-40B4-BE49-F238E27FC236}">
                <a16:creationId xmlns:a16="http://schemas.microsoft.com/office/drawing/2014/main" id="{18AE91EF-786B-BCA4-A970-8761E31E2C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A66656-26F9-D779-0977-F26CA8FFABE6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처음 음악을 다시 들어볼까요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963700-FC1B-CDD6-4EB8-8A9C81486CB3}"/>
              </a:ext>
            </a:extLst>
          </p:cNvPr>
          <p:cNvSpPr txBox="1"/>
          <p:nvPr/>
        </p:nvSpPr>
        <p:spPr>
          <a:xfrm>
            <a:off x="823112" y="2781168"/>
            <a:ext cx="10545775" cy="16312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600" dirty="0">
                <a:solidFill>
                  <a:srgbClr val="666666"/>
                </a:solidFill>
                <a:latin typeface="+mn-ea"/>
              </a:rPr>
              <a:t>차이가 느껴 지시나요</a:t>
            </a:r>
            <a:r>
              <a:rPr lang="en-US" altLang="ko-KR" sz="2600" dirty="0">
                <a:solidFill>
                  <a:srgbClr val="666666"/>
                </a:solidFill>
                <a:latin typeface="+mn-ea"/>
              </a:rPr>
              <a:t>?</a:t>
            </a: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이 음악은 귀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가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나빠지기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시작한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사람이</a:t>
            </a:r>
            <a:endParaRPr lang="en-US"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3200" b="1" dirty="0" err="1">
                <a:solidFill>
                  <a:srgbClr val="212121"/>
                </a:solidFill>
                <a:latin typeface="+mn-ea"/>
              </a:rPr>
              <a:t>듣는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세상이었습니다</a:t>
            </a:r>
            <a:endParaRPr sz="3200" b="1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7" name="재즈_난청초기">
            <a:hlinkClick r:id="" action="ppaction://media"/>
            <a:extLst>
              <a:ext uri="{FF2B5EF4-FFF2-40B4-BE49-F238E27FC236}">
                <a16:creationId xmlns:a16="http://schemas.microsoft.com/office/drawing/2014/main" id="{7FDBE123-69C1-F46D-B037-BBF4951806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047" y="1994219"/>
            <a:ext cx="609600" cy="609600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B3F8D3F0-17A1-F749-3BB1-7DFDF6FB705B}"/>
              </a:ext>
            </a:extLst>
          </p:cNvPr>
          <p:cNvSpPr/>
          <p:nvPr/>
        </p:nvSpPr>
        <p:spPr>
          <a:xfrm>
            <a:off x="2196875" y="2420553"/>
            <a:ext cx="8168335" cy="1600200"/>
          </a:xfrm>
          <a:prstGeom prst="roundRect">
            <a:avLst>
              <a:gd name="adj" fmla="val 10000"/>
            </a:avLst>
          </a:prstGeom>
          <a:solidFill>
            <a:srgbClr val="FFF0D0"/>
          </a:solidFill>
          <a:ln w="38100">
            <a:solidFill>
              <a:srgbClr val="E88B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0" dirty="0" err="1">
                <a:solidFill>
                  <a:srgbClr val="212121"/>
                </a:solidFill>
                <a:latin typeface="+mn-ea"/>
              </a:rPr>
              <a:t>그런데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여러분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, 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처음부터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눈치채셨나요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ctr"/>
            <a:r>
              <a:rPr sz="2800" b="1" dirty="0" err="1">
                <a:solidFill>
                  <a:srgbClr val="E88B00"/>
                </a:solidFill>
                <a:latin typeface="+mn-ea"/>
              </a:rPr>
              <a:t>대부분</a:t>
            </a:r>
            <a:r>
              <a:rPr sz="2800" b="1" dirty="0">
                <a:solidFill>
                  <a:srgbClr val="E88B00"/>
                </a:solidFill>
                <a:latin typeface="+mn-ea"/>
              </a:rPr>
              <a:t> </a:t>
            </a:r>
            <a:r>
              <a:rPr lang="ko-KR" altLang="en-US" sz="2800" b="1" dirty="0">
                <a:solidFill>
                  <a:srgbClr val="E88B00"/>
                </a:solidFill>
                <a:latin typeface="+mn-ea"/>
              </a:rPr>
              <a:t>몰랐을 겁니다</a:t>
            </a:r>
            <a:r>
              <a:rPr lang="en-US" altLang="ko-KR" sz="2800" b="1" dirty="0">
                <a:solidFill>
                  <a:srgbClr val="E88B00"/>
                </a:solidFill>
                <a:latin typeface="+mn-ea"/>
              </a:rPr>
              <a:t>.</a:t>
            </a:r>
            <a:r>
              <a:rPr sz="28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E88B00"/>
                </a:solidFill>
                <a:latin typeface="+mn-ea"/>
              </a:rPr>
              <a:t>그래서</a:t>
            </a:r>
            <a:r>
              <a:rPr sz="28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E88B00"/>
                </a:solidFill>
                <a:latin typeface="+mn-ea"/>
              </a:rPr>
              <a:t>무서운</a:t>
            </a:r>
            <a:r>
              <a:rPr sz="2800" b="1" dirty="0">
                <a:solidFill>
                  <a:srgbClr val="E88B00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E88B00"/>
                </a:solidFill>
                <a:latin typeface="+mn-ea"/>
              </a:rPr>
              <a:t>겁니다</a:t>
            </a:r>
            <a:r>
              <a:rPr sz="2800" b="1" dirty="0">
                <a:solidFill>
                  <a:srgbClr val="E88B00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947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8B89D-197D-51CD-F733-0F1E693F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05309CA8-D380-1E39-3923-90F2C6476E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E8CDBE-BAB9-CF29-C9C3-CEA324207463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왜 몰랐을까요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3C96D3-17B0-F763-E138-027F53A973EA}"/>
              </a:ext>
            </a:extLst>
          </p:cNvPr>
          <p:cNvSpPr txBox="1"/>
          <p:nvPr/>
        </p:nvSpPr>
        <p:spPr>
          <a:xfrm>
            <a:off x="823112" y="2781168"/>
            <a:ext cx="10545775" cy="115416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3200" b="1" dirty="0" err="1">
                <a:solidFill>
                  <a:srgbClr val="212121"/>
                </a:solidFill>
                <a:latin typeface="+mn-ea"/>
              </a:rPr>
              <a:t>소음성</a:t>
            </a: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 난청은 </a:t>
            </a:r>
            <a:r>
              <a:rPr lang="ko-KR" altLang="en-US" sz="3200" b="1" dirty="0" err="1">
                <a:solidFill>
                  <a:srgbClr val="212121"/>
                </a:solidFill>
                <a:latin typeface="+mn-ea"/>
              </a:rPr>
              <a:t>높은음</a:t>
            </a:r>
            <a:r>
              <a:rPr lang="en-US" altLang="ko-KR" sz="3200" b="1" dirty="0">
                <a:solidFill>
                  <a:srgbClr val="212121"/>
                </a:solidFill>
                <a:latin typeface="+mn-ea"/>
              </a:rPr>
              <a:t>(4000Hz)</a:t>
            </a: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부터 사라지는데</a:t>
            </a:r>
            <a:endParaRPr lang="en-US" altLang="ko-KR"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일상적인 소리에는 영향을 덜 주기 때문입니다</a:t>
            </a:r>
            <a:endParaRPr sz="32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076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F2F2D-6A37-05F8-9435-C546DB282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내용 개체 틀 9">
            <a:extLst>
              <a:ext uri="{FF2B5EF4-FFF2-40B4-BE49-F238E27FC236}">
                <a16:creationId xmlns:a16="http://schemas.microsoft.com/office/drawing/2014/main" id="{8F782506-FFA3-4302-FC05-E4B9ECAC7C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4FA2B4-229E-7C19-F7C0-D6488022D965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모른 채로 계속 지낸다면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3ADA4D-93B8-F31D-762D-DFD951D6FA42}"/>
              </a:ext>
            </a:extLst>
          </p:cNvPr>
          <p:cNvSpPr txBox="1"/>
          <p:nvPr/>
        </p:nvSpPr>
        <p:spPr>
          <a:xfrm>
            <a:off x="5231757" y="5643917"/>
            <a:ext cx="6528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defRPr lang="ko-KR" altLang="en-US"/>
            </a:pPr>
            <a:r>
              <a:rPr lang="ko-KR" altLang="en-US" b="1" dirty="0">
                <a:latin typeface="+mn-ea"/>
              </a:rPr>
              <a:t>출처</a:t>
            </a:r>
            <a:r>
              <a:rPr lang="en-US" altLang="ko-KR" b="1" dirty="0">
                <a:latin typeface="+mn-ea"/>
              </a:rPr>
              <a:t>: Small Note Boogaloo — U.S. Air Force Band</a:t>
            </a:r>
          </a:p>
        </p:txBody>
      </p:sp>
      <p:pic>
        <p:nvPicPr>
          <p:cNvPr id="3" name="Picture 5" descr="p2.jpg">
            <a:extLst>
              <a:ext uri="{FF2B5EF4-FFF2-40B4-BE49-F238E27FC236}">
                <a16:creationId xmlns:a16="http://schemas.microsoft.com/office/drawing/2014/main" id="{D4DE2165-E098-2934-0B90-2CE73CDF4C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372"/>
          <a:stretch>
            <a:fillRect/>
          </a:stretch>
        </p:blipFill>
        <p:spPr>
          <a:xfrm>
            <a:off x="2714763" y="1700290"/>
            <a:ext cx="6766560" cy="3233899"/>
          </a:xfrm>
          <a:prstGeom prst="rect">
            <a:avLst/>
          </a:prstGeom>
        </p:spPr>
      </p:pic>
      <p:pic>
        <p:nvPicPr>
          <p:cNvPr id="5" name="재즈_난청진행">
            <a:hlinkClick r:id="" action="ppaction://media"/>
            <a:extLst>
              <a:ext uri="{FF2B5EF4-FFF2-40B4-BE49-F238E27FC236}">
                <a16:creationId xmlns:a16="http://schemas.microsoft.com/office/drawing/2014/main" id="{14EF94DB-1208-AE83-C76E-0B66B09CC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4934189"/>
            <a:ext cx="609600" cy="609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F26C5E-ADC9-6EDC-C835-8C4CEB4C1AC1}"/>
              </a:ext>
            </a:extLst>
          </p:cNvPr>
          <p:cNvSpPr txBox="1"/>
          <p:nvPr/>
        </p:nvSpPr>
        <p:spPr>
          <a:xfrm>
            <a:off x="9441314" y="5337567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latin typeface="+mn-ea"/>
              </a:rPr>
              <a:t>그림 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>
                <a:latin typeface="+mn-ea"/>
              </a:rPr>
              <a:t>생성형 </a:t>
            </a:r>
            <a:r>
              <a:rPr lang="en-US" altLang="ko-KR" b="1" dirty="0">
                <a:latin typeface="+mn-ea"/>
              </a:rPr>
              <a:t>AI</a:t>
            </a:r>
            <a:endParaRPr lang="ko-KR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614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E2FC-A2C3-045D-5FB6-945C66F09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9">
            <a:extLst>
              <a:ext uri="{FF2B5EF4-FFF2-40B4-BE49-F238E27FC236}">
                <a16:creationId xmlns:a16="http://schemas.microsoft.com/office/drawing/2014/main" id="{1322D10C-BCC4-1D78-0D20-D25CBA9051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85B43F-84FB-F24E-CDFA-C3FAF71C1CFF}"/>
              </a:ext>
            </a:extLst>
          </p:cNvPr>
          <p:cNvSpPr txBox="1"/>
          <p:nvPr/>
        </p:nvSpPr>
        <p:spPr>
          <a:xfrm>
            <a:off x="1191241" y="307814"/>
            <a:ext cx="85369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dirty="0">
                <a:latin typeface="HY헤드라인M"/>
                <a:ea typeface="HY헤드라인M"/>
              </a:rPr>
              <a:t>모른 채로 계속 지낸다면</a:t>
            </a:r>
            <a:r>
              <a:rPr lang="en-US" altLang="ko-KR" sz="4000" dirty="0">
                <a:latin typeface="HY헤드라인M"/>
                <a:ea typeface="HY헤드라인M"/>
              </a:rPr>
              <a:t>?</a:t>
            </a:r>
            <a:endParaRPr lang="ko-KR" altLang="en-US" sz="4000" dirty="0">
              <a:latin typeface="HY헤드라인M"/>
              <a:ea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91B04-3ED7-D09E-1521-D892F47E46E3}"/>
              </a:ext>
            </a:extLst>
          </p:cNvPr>
          <p:cNvSpPr txBox="1"/>
          <p:nvPr/>
        </p:nvSpPr>
        <p:spPr>
          <a:xfrm>
            <a:off x="823112" y="2781168"/>
            <a:ext cx="10545775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한 번 잃은 청력은 돌아오지 않습니다</a:t>
            </a:r>
            <a:endParaRPr sz="32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5805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874</Words>
  <Application>Microsoft Office PowerPoint</Application>
  <PresentationFormat>와이드스크린</PresentationFormat>
  <Paragraphs>239</Paragraphs>
  <Slides>29</Slides>
  <Notes>14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5" baseType="lpstr">
      <vt:lpstr>HY견고딕</vt:lpstr>
      <vt:lpstr>HY헤드라인M</vt:lpstr>
      <vt:lpstr>맑은 고딕</vt:lpstr>
      <vt:lpstr>Arial</vt:lpstr>
      <vt:lpstr>Calibri</vt:lpstr>
      <vt:lpstr>한컴오피스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disne</dc:creator>
  <cp:lastModifiedBy>최호영 [dantat04]</cp:lastModifiedBy>
  <cp:revision>40</cp:revision>
  <dcterms:created xsi:type="dcterms:W3CDTF">2026-06-02T09:46:21Z</dcterms:created>
  <dcterms:modified xsi:type="dcterms:W3CDTF">2026-08-25T15:07:32Z</dcterms:modified>
  <cp:version>1100.0100.01</cp:version>
</cp:coreProperties>
</file>